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nton Italics" charset="1" panose="00000500000000000000"/>
      <p:regular r:id="rId24"/>
    </p:embeddedFont>
    <p:embeddedFont>
      <p:font typeface="Montserrat Italics" charset="1" panose="000005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Bold Italics"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jpeg" Type="http://schemas.openxmlformats.org/officeDocument/2006/relationships/image"/><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41.png" Type="http://schemas.openxmlformats.org/officeDocument/2006/relationships/image"/><Relationship Id="rId2" Target="../media/image4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42.png" Type="http://schemas.openxmlformats.org/officeDocument/2006/relationships/image"/><Relationship Id="rId2" Target="../media/image4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jpeg" Type="http://schemas.openxmlformats.org/officeDocument/2006/relationships/image"/><Relationship Id="rId2" Target="../media/image34.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tdQTqLrU.mp4" Type="http://schemas.openxmlformats.org/officeDocument/2006/relationships/video"/><Relationship Id="rId11" Target="../media/VAGtdQTqLrU.mp4" Type="http://schemas.microsoft.com/office/2007/relationships/media"/><Relationship Id="rId2" Target="../media/image34.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0" y="0"/>
            <a:ext cx="13911761" cy="13911761"/>
          </a:xfrm>
          <a:custGeom>
            <a:avLst/>
            <a:gdLst/>
            <a:ahLst/>
            <a:cxnLst/>
            <a:rect r="r" b="b" t="t" l="l"/>
            <a:pathLst>
              <a:path h="13911761" w="13911761">
                <a:moveTo>
                  <a:pt x="0" y="0"/>
                </a:moveTo>
                <a:lnTo>
                  <a:pt x="13911761" y="0"/>
                </a:lnTo>
                <a:lnTo>
                  <a:pt x="13911761" y="13911761"/>
                </a:lnTo>
                <a:lnTo>
                  <a:pt x="0" y="13911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44643" y="7830129"/>
            <a:ext cx="12154650" cy="2856343"/>
          </a:xfrm>
          <a:custGeom>
            <a:avLst/>
            <a:gdLst/>
            <a:ahLst/>
            <a:cxnLst/>
            <a:rect r="r" b="b" t="t" l="l"/>
            <a:pathLst>
              <a:path h="2856343" w="12154650">
                <a:moveTo>
                  <a:pt x="0" y="0"/>
                </a:moveTo>
                <a:lnTo>
                  <a:pt x="12154650" y="0"/>
                </a:lnTo>
                <a:lnTo>
                  <a:pt x="12154650" y="2856342"/>
                </a:lnTo>
                <a:lnTo>
                  <a:pt x="0" y="28563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73692" y="6819781"/>
            <a:ext cx="2356612" cy="2356612"/>
          </a:xfrm>
          <a:custGeom>
            <a:avLst/>
            <a:gdLst/>
            <a:ahLst/>
            <a:cxnLst/>
            <a:rect r="r" b="b" t="t" l="l"/>
            <a:pathLst>
              <a:path h="2356612" w="2356612">
                <a:moveTo>
                  <a:pt x="0" y="0"/>
                </a:moveTo>
                <a:lnTo>
                  <a:pt x="2356612" y="0"/>
                </a:lnTo>
                <a:lnTo>
                  <a:pt x="2356612" y="2356613"/>
                </a:lnTo>
                <a:lnTo>
                  <a:pt x="0" y="2356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445734" y="7709954"/>
            <a:ext cx="1598366" cy="1598366"/>
          </a:xfrm>
          <a:custGeom>
            <a:avLst/>
            <a:gdLst/>
            <a:ahLst/>
            <a:cxnLst/>
            <a:rect r="r" b="b" t="t" l="l"/>
            <a:pathLst>
              <a:path h="1598366" w="1598366">
                <a:moveTo>
                  <a:pt x="0" y="0"/>
                </a:moveTo>
                <a:lnTo>
                  <a:pt x="1598365" y="0"/>
                </a:lnTo>
                <a:lnTo>
                  <a:pt x="1598365" y="1598366"/>
                </a:lnTo>
                <a:lnTo>
                  <a:pt x="0" y="15983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46551" y="9464686"/>
            <a:ext cx="950832" cy="950832"/>
          </a:xfrm>
          <a:custGeom>
            <a:avLst/>
            <a:gdLst/>
            <a:ahLst/>
            <a:cxnLst/>
            <a:rect r="r" b="b" t="t" l="l"/>
            <a:pathLst>
              <a:path h="950832" w="950832">
                <a:moveTo>
                  <a:pt x="0" y="0"/>
                </a:moveTo>
                <a:lnTo>
                  <a:pt x="950832" y="0"/>
                </a:lnTo>
                <a:lnTo>
                  <a:pt x="950832" y="950832"/>
                </a:lnTo>
                <a:lnTo>
                  <a:pt x="0" y="950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true" rot="0">
            <a:off x="7401030" y="-884973"/>
            <a:ext cx="3485940" cy="2780037"/>
          </a:xfrm>
          <a:custGeom>
            <a:avLst/>
            <a:gdLst/>
            <a:ahLst/>
            <a:cxnLst/>
            <a:rect r="r" b="b" t="t" l="l"/>
            <a:pathLst>
              <a:path h="2780037" w="3485940">
                <a:moveTo>
                  <a:pt x="0" y="2780037"/>
                </a:moveTo>
                <a:lnTo>
                  <a:pt x="3485940" y="2780037"/>
                </a:lnTo>
                <a:lnTo>
                  <a:pt x="3485940" y="0"/>
                </a:lnTo>
                <a:lnTo>
                  <a:pt x="0" y="0"/>
                </a:lnTo>
                <a:lnTo>
                  <a:pt x="0" y="2780037"/>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316619" y="-1102757"/>
            <a:ext cx="7561961" cy="1777061"/>
          </a:xfrm>
          <a:custGeom>
            <a:avLst/>
            <a:gdLst/>
            <a:ahLst/>
            <a:cxnLst/>
            <a:rect r="r" b="b" t="t" l="l"/>
            <a:pathLst>
              <a:path h="1777061" w="7561961">
                <a:moveTo>
                  <a:pt x="0" y="0"/>
                </a:moveTo>
                <a:lnTo>
                  <a:pt x="7561961" y="0"/>
                </a:lnTo>
                <a:lnTo>
                  <a:pt x="7561961" y="1777061"/>
                </a:lnTo>
                <a:lnTo>
                  <a:pt x="0" y="1777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507620" y="8012408"/>
            <a:ext cx="3485940" cy="2780037"/>
          </a:xfrm>
          <a:custGeom>
            <a:avLst/>
            <a:gdLst/>
            <a:ahLst/>
            <a:cxnLst/>
            <a:rect r="r" b="b" t="t" l="l"/>
            <a:pathLst>
              <a:path h="2780037" w="3485940">
                <a:moveTo>
                  <a:pt x="0" y="0"/>
                </a:moveTo>
                <a:lnTo>
                  <a:pt x="3485940" y="0"/>
                </a:lnTo>
                <a:lnTo>
                  <a:pt x="3485940" y="2780036"/>
                </a:lnTo>
                <a:lnTo>
                  <a:pt x="0" y="2780036"/>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028700" y="782227"/>
            <a:ext cx="492946" cy="492946"/>
          </a:xfrm>
          <a:custGeom>
            <a:avLst/>
            <a:gdLst/>
            <a:ahLst/>
            <a:cxnLst/>
            <a:rect r="r" b="b" t="t" l="l"/>
            <a:pathLst>
              <a:path h="492946" w="492946">
                <a:moveTo>
                  <a:pt x="0" y="0"/>
                </a:moveTo>
                <a:lnTo>
                  <a:pt x="492946" y="0"/>
                </a:lnTo>
                <a:lnTo>
                  <a:pt x="492946" y="492946"/>
                </a:lnTo>
                <a:lnTo>
                  <a:pt x="0" y="4929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157343" y="3533172"/>
            <a:ext cx="15940256" cy="2281498"/>
          </a:xfrm>
          <a:prstGeom prst="rect">
            <a:avLst/>
          </a:prstGeom>
        </p:spPr>
        <p:txBody>
          <a:bodyPr anchor="t" rtlCol="false" tIns="0" lIns="0" bIns="0" rIns="0">
            <a:spAutoFit/>
          </a:bodyPr>
          <a:lstStyle/>
          <a:p>
            <a:pPr algn="l">
              <a:lnSpc>
                <a:spcPts val="18620"/>
              </a:lnSpc>
              <a:spcBef>
                <a:spcPct val="0"/>
              </a:spcBef>
            </a:pPr>
            <a:r>
              <a:rPr lang="en-US" sz="13300" i="true">
                <a:solidFill>
                  <a:srgbClr val="5CE1E6"/>
                </a:solidFill>
                <a:latin typeface="Anton Italics"/>
                <a:ea typeface="Anton Italics"/>
                <a:cs typeface="Anton Italics"/>
                <a:sym typeface="Anton Italics"/>
              </a:rPr>
              <a:t>MOBIL LCGC DI INDONESIA</a:t>
            </a:r>
          </a:p>
        </p:txBody>
      </p:sp>
      <p:sp>
        <p:nvSpPr>
          <p:cNvPr name="TextBox 13" id="13"/>
          <p:cNvSpPr txBox="true"/>
          <p:nvPr/>
        </p:nvSpPr>
        <p:spPr>
          <a:xfrm rot="0">
            <a:off x="1393419" y="2875972"/>
            <a:ext cx="15704180" cy="761975"/>
          </a:xfrm>
          <a:prstGeom prst="rect">
            <a:avLst/>
          </a:prstGeom>
        </p:spPr>
        <p:txBody>
          <a:bodyPr anchor="t" rtlCol="false" tIns="0" lIns="0" bIns="0" rIns="0">
            <a:spAutoFit/>
          </a:bodyPr>
          <a:lstStyle/>
          <a:p>
            <a:pPr algn="l">
              <a:lnSpc>
                <a:spcPts val="6299"/>
              </a:lnSpc>
              <a:spcBef>
                <a:spcPct val="0"/>
              </a:spcBef>
            </a:pPr>
            <a:r>
              <a:rPr lang="en-US" sz="4500" i="true">
                <a:solidFill>
                  <a:srgbClr val="FFFFFF"/>
                </a:solidFill>
                <a:latin typeface="Montserrat Italics"/>
                <a:ea typeface="Montserrat Italics"/>
                <a:cs typeface="Montserrat Italics"/>
                <a:sym typeface="Montserrat Italics"/>
              </a:rPr>
              <a:t>ANALISIS SENTIMEN PUBLIK DAN TOPIK MODELLING</a:t>
            </a:r>
          </a:p>
        </p:txBody>
      </p:sp>
      <p:sp>
        <p:nvSpPr>
          <p:cNvPr name="TextBox 14" id="14"/>
          <p:cNvSpPr txBox="true"/>
          <p:nvPr/>
        </p:nvSpPr>
        <p:spPr>
          <a:xfrm rot="0">
            <a:off x="1693566" y="796174"/>
            <a:ext cx="4011795" cy="542544"/>
          </a:xfrm>
          <a:prstGeom prst="rect">
            <a:avLst/>
          </a:prstGeom>
        </p:spPr>
        <p:txBody>
          <a:bodyPr anchor="t" rtlCol="false" tIns="0" lIns="0" bIns="0" rIns="0">
            <a:spAutoFit/>
          </a:bodyPr>
          <a:lstStyle/>
          <a:p>
            <a:pPr algn="l">
              <a:lnSpc>
                <a:spcPts val="4247"/>
              </a:lnSpc>
            </a:pPr>
            <a:r>
              <a:rPr lang="en-US" sz="3599" i="true">
                <a:solidFill>
                  <a:srgbClr val="FFFFFF"/>
                </a:solidFill>
                <a:latin typeface="Anton Italics"/>
                <a:ea typeface="Anton Italics"/>
                <a:cs typeface="Anton Italics"/>
                <a:sym typeface="Anton Italics"/>
              </a:rPr>
              <a:t>ANALISIS MEDIA SOSIAL</a:t>
            </a:r>
          </a:p>
        </p:txBody>
      </p:sp>
      <p:sp>
        <p:nvSpPr>
          <p:cNvPr name="TextBox 15" id="15"/>
          <p:cNvSpPr txBox="true"/>
          <p:nvPr/>
        </p:nvSpPr>
        <p:spPr>
          <a:xfrm rot="0">
            <a:off x="15195447" y="8938641"/>
            <a:ext cx="2707795" cy="639318"/>
          </a:xfrm>
          <a:prstGeom prst="rect">
            <a:avLst/>
          </a:prstGeom>
        </p:spPr>
        <p:txBody>
          <a:bodyPr anchor="t" rtlCol="false" tIns="0" lIns="0" bIns="0" rIns="0">
            <a:spAutoFit/>
          </a:bodyPr>
          <a:lstStyle/>
          <a:p>
            <a:pPr algn="l">
              <a:lnSpc>
                <a:spcPts val="4955"/>
              </a:lnSpc>
            </a:pPr>
            <a:r>
              <a:rPr lang="en-US" sz="4199" i="true">
                <a:solidFill>
                  <a:srgbClr val="FFFFFF"/>
                </a:solidFill>
                <a:latin typeface="Anton Italics"/>
                <a:ea typeface="Anton Italics"/>
                <a:cs typeface="Anton Italics"/>
                <a:sym typeface="Anton Italics"/>
              </a:rPr>
              <a:t>KELOMPOK 14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950120" y="-1713593"/>
            <a:ext cx="2750739" cy="3427712"/>
          </a:xfrm>
          <a:custGeom>
            <a:avLst/>
            <a:gdLst/>
            <a:ahLst/>
            <a:cxnLst/>
            <a:rect r="r" b="b" t="t" l="l"/>
            <a:pathLst>
              <a:path h="3427712" w="2750739">
                <a:moveTo>
                  <a:pt x="0" y="0"/>
                </a:moveTo>
                <a:lnTo>
                  <a:pt x="2750739" y="0"/>
                </a:lnTo>
                <a:lnTo>
                  <a:pt x="2750739" y="3427712"/>
                </a:lnTo>
                <a:lnTo>
                  <a:pt x="0" y="342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10800000">
            <a:off x="15516330" y="78682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35349" y="-1102757"/>
            <a:ext cx="7561961" cy="1777061"/>
          </a:xfrm>
          <a:custGeom>
            <a:avLst/>
            <a:gdLst/>
            <a:ahLst/>
            <a:cxnLst/>
            <a:rect r="r" b="b" t="t" l="l"/>
            <a:pathLst>
              <a:path h="1777061" w="7561961">
                <a:moveTo>
                  <a:pt x="0" y="0"/>
                </a:moveTo>
                <a:lnTo>
                  <a:pt x="7561962" y="0"/>
                </a:lnTo>
                <a:lnTo>
                  <a:pt x="7561962" y="1777061"/>
                </a:lnTo>
                <a:lnTo>
                  <a:pt x="0" y="17770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714349" y="4464434"/>
            <a:ext cx="1089902" cy="1358133"/>
          </a:xfrm>
          <a:custGeom>
            <a:avLst/>
            <a:gdLst/>
            <a:ahLst/>
            <a:cxnLst/>
            <a:rect r="r" b="b" t="t" l="l"/>
            <a:pathLst>
              <a:path h="1358133" w="1089902">
                <a:moveTo>
                  <a:pt x="0" y="0"/>
                </a:moveTo>
                <a:lnTo>
                  <a:pt x="1089902" y="0"/>
                </a:lnTo>
                <a:lnTo>
                  <a:pt x="1089902" y="1358132"/>
                </a:lnTo>
                <a:lnTo>
                  <a:pt x="0" y="13581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2924789"/>
            <a:ext cx="9642862" cy="4943493"/>
          </a:xfrm>
          <a:custGeom>
            <a:avLst/>
            <a:gdLst/>
            <a:ahLst/>
            <a:cxnLst/>
            <a:rect r="r" b="b" t="t" l="l"/>
            <a:pathLst>
              <a:path h="4943493" w="9642862">
                <a:moveTo>
                  <a:pt x="0" y="0"/>
                </a:moveTo>
                <a:lnTo>
                  <a:pt x="9642862" y="0"/>
                </a:lnTo>
                <a:lnTo>
                  <a:pt x="9642862" y="4943493"/>
                </a:lnTo>
                <a:lnTo>
                  <a:pt x="0" y="4943493"/>
                </a:lnTo>
                <a:lnTo>
                  <a:pt x="0" y="0"/>
                </a:lnTo>
                <a:close/>
              </a:path>
            </a:pathLst>
          </a:custGeom>
          <a:blipFill>
            <a:blip r:embed="rId9"/>
            <a:stretch>
              <a:fillRect l="0" t="0" r="0" b="0"/>
            </a:stretch>
          </a:blipFill>
        </p:spPr>
      </p:sp>
      <p:sp>
        <p:nvSpPr>
          <p:cNvPr name="TextBox 8" id="8"/>
          <p:cNvSpPr txBox="true"/>
          <p:nvPr/>
        </p:nvSpPr>
        <p:spPr>
          <a:xfrm rot="0">
            <a:off x="4496289" y="236676"/>
            <a:ext cx="7239061" cy="2031402"/>
          </a:xfrm>
          <a:prstGeom prst="rect">
            <a:avLst/>
          </a:prstGeom>
        </p:spPr>
        <p:txBody>
          <a:bodyPr anchor="t" rtlCol="false" tIns="0" lIns="0" bIns="0" rIns="0">
            <a:spAutoFit/>
          </a:bodyPr>
          <a:lstStyle/>
          <a:p>
            <a:pPr algn="l">
              <a:lnSpc>
                <a:spcPts val="16660"/>
              </a:lnSpc>
              <a:spcBef>
                <a:spcPct val="0"/>
              </a:spcBef>
            </a:pPr>
            <a:r>
              <a:rPr lang="en-US" sz="11900" i="true">
                <a:solidFill>
                  <a:srgbClr val="5CE1E6"/>
                </a:solidFill>
                <a:latin typeface="Anton Italics"/>
                <a:ea typeface="Anton Italics"/>
                <a:cs typeface="Anton Italics"/>
                <a:sym typeface="Anton Italics"/>
              </a:rPr>
              <a:t>WORD CLOUD</a:t>
            </a:r>
          </a:p>
        </p:txBody>
      </p:sp>
      <p:sp>
        <p:nvSpPr>
          <p:cNvPr name="TextBox 9" id="9"/>
          <p:cNvSpPr txBox="true"/>
          <p:nvPr/>
        </p:nvSpPr>
        <p:spPr>
          <a:xfrm rot="0">
            <a:off x="307394" y="8335007"/>
            <a:ext cx="11887749" cy="1774168"/>
          </a:xfrm>
          <a:prstGeom prst="rect">
            <a:avLst/>
          </a:prstGeom>
        </p:spPr>
        <p:txBody>
          <a:bodyPr anchor="t" rtlCol="false" tIns="0" lIns="0" bIns="0" rIns="0">
            <a:spAutoFit/>
          </a:bodyPr>
          <a:lstStyle/>
          <a:p>
            <a:pPr algn="l">
              <a:lnSpc>
                <a:spcPts val="14561"/>
              </a:lnSpc>
              <a:spcBef>
                <a:spcPct val="0"/>
              </a:spcBef>
            </a:pPr>
            <a:r>
              <a:rPr lang="en-US" sz="10400" i="true">
                <a:solidFill>
                  <a:srgbClr val="5CE1E6"/>
                </a:solidFill>
                <a:latin typeface="Anton Italics"/>
                <a:ea typeface="Anton Italics"/>
                <a:cs typeface="Anton Italics"/>
                <a:sym typeface="Anton Italics"/>
              </a:rPr>
              <a:t>SENTIMEN KESELURUHAN</a:t>
            </a:r>
          </a:p>
        </p:txBody>
      </p:sp>
      <p:sp>
        <p:nvSpPr>
          <p:cNvPr name="TextBox 10" id="10"/>
          <p:cNvSpPr txBox="true"/>
          <p:nvPr/>
        </p:nvSpPr>
        <p:spPr>
          <a:xfrm rot="0">
            <a:off x="11073523" y="2944184"/>
            <a:ext cx="5238865" cy="4691643"/>
          </a:xfrm>
          <a:prstGeom prst="rect">
            <a:avLst/>
          </a:prstGeom>
        </p:spPr>
        <p:txBody>
          <a:bodyPr anchor="t" rtlCol="false" tIns="0" lIns="0" bIns="0" rIns="0">
            <a:spAutoFit/>
          </a:bodyPr>
          <a:lstStyle/>
          <a:p>
            <a:pPr algn="just">
              <a:lnSpc>
                <a:spcPts val="3380"/>
              </a:lnSpc>
            </a:pPr>
            <a:r>
              <a:rPr lang="en-US" sz="2414">
                <a:solidFill>
                  <a:srgbClr val="FFFFFF"/>
                </a:solidFill>
                <a:latin typeface="Montserrat"/>
                <a:ea typeface="Montserrat"/>
                <a:cs typeface="Montserrat"/>
                <a:sym typeface="Montserrat"/>
              </a:rPr>
              <a:t>Mobil LCGC banyak disukai karena irit, murah, pas, nyaman, mobil keluarga, dan banyak digunakan untuk taxi online. </a:t>
            </a:r>
          </a:p>
          <a:p>
            <a:pPr algn="just">
              <a:lnSpc>
                <a:spcPts val="3380"/>
              </a:lnSpc>
            </a:pPr>
          </a:p>
          <a:p>
            <a:pPr algn="just">
              <a:lnSpc>
                <a:spcPts val="3380"/>
              </a:lnSpc>
              <a:spcBef>
                <a:spcPct val="0"/>
              </a:spcBef>
            </a:pPr>
            <a:r>
              <a:rPr lang="en-US" sz="2414">
                <a:solidFill>
                  <a:srgbClr val="FFFFFF"/>
                </a:solidFill>
                <a:latin typeface="Montserrat"/>
                <a:ea typeface="Montserrat"/>
                <a:cs typeface="Montserrat"/>
                <a:sym typeface="Montserrat"/>
              </a:rPr>
              <a:t>Tetapi, design, body kaleng, gampang penyok, harga yang tidak semurah dulu, dan driver yang terkenal tidak tertib berkendara menjadi gambaran buruk publik terkait mobil LCGC.</a:t>
            </a:r>
          </a:p>
        </p:txBody>
      </p:sp>
      <p:sp>
        <p:nvSpPr>
          <p:cNvPr name="TextBox 11" id="11"/>
          <p:cNvSpPr txBox="true"/>
          <p:nvPr/>
        </p:nvSpPr>
        <p:spPr>
          <a:xfrm rot="0">
            <a:off x="1098562" y="961853"/>
            <a:ext cx="407789"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666" r="0" b="-12666"/>
            </a:stretch>
          </a:blipFill>
        </p:spPr>
      </p:sp>
      <p:sp>
        <p:nvSpPr>
          <p:cNvPr name="Freeform 3" id="3"/>
          <p:cNvSpPr/>
          <p:nvPr/>
        </p:nvSpPr>
        <p:spPr>
          <a:xfrm flipH="false" flipV="false" rot="0">
            <a:off x="5126051" y="8829618"/>
            <a:ext cx="2852838" cy="1618986"/>
          </a:xfrm>
          <a:custGeom>
            <a:avLst/>
            <a:gdLst/>
            <a:ahLst/>
            <a:cxnLst/>
            <a:rect r="r" b="b" t="t" l="l"/>
            <a:pathLst>
              <a:path h="1618986" w="2852838">
                <a:moveTo>
                  <a:pt x="0" y="0"/>
                </a:moveTo>
                <a:lnTo>
                  <a:pt x="2852838" y="0"/>
                </a:lnTo>
                <a:lnTo>
                  <a:pt x="2852838" y="1618986"/>
                </a:lnTo>
                <a:lnTo>
                  <a:pt x="0" y="1618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81100" y="771525"/>
            <a:ext cx="15667064" cy="2338069"/>
          </a:xfrm>
          <a:prstGeom prst="rect">
            <a:avLst/>
          </a:prstGeom>
        </p:spPr>
        <p:txBody>
          <a:bodyPr anchor="t" rtlCol="false" tIns="0" lIns="0" bIns="0" rIns="0">
            <a:spAutoFit/>
          </a:bodyPr>
          <a:lstStyle/>
          <a:p>
            <a:pPr algn="ctr">
              <a:lnSpc>
                <a:spcPts val="19180"/>
              </a:lnSpc>
              <a:spcBef>
                <a:spcPct val="0"/>
              </a:spcBef>
            </a:pPr>
            <a:r>
              <a:rPr lang="en-US" sz="13700" i="true">
                <a:solidFill>
                  <a:srgbClr val="5CE1E6"/>
                </a:solidFill>
                <a:latin typeface="Anton Italics"/>
                <a:ea typeface="Anton Italics"/>
                <a:cs typeface="Anton Italics"/>
                <a:sym typeface="Anton Italics"/>
              </a:rPr>
              <a:t>HASHTAG ANALISIS </a:t>
            </a:r>
          </a:p>
        </p:txBody>
      </p:sp>
      <p:sp>
        <p:nvSpPr>
          <p:cNvPr name="Freeform 5" id="5"/>
          <p:cNvSpPr/>
          <p:nvPr/>
        </p:nvSpPr>
        <p:spPr>
          <a:xfrm flipH="true" flipV="true" rot="0">
            <a:off x="9678781" y="-1219613"/>
            <a:ext cx="3485940" cy="2780037"/>
          </a:xfrm>
          <a:custGeom>
            <a:avLst/>
            <a:gdLst/>
            <a:ahLst/>
            <a:cxnLst/>
            <a:rect r="r" b="b" t="t" l="l"/>
            <a:pathLst>
              <a:path h="2780037" w="3485940">
                <a:moveTo>
                  <a:pt x="3485940" y="2780037"/>
                </a:moveTo>
                <a:lnTo>
                  <a:pt x="0" y="2780037"/>
                </a:lnTo>
                <a:lnTo>
                  <a:pt x="0" y="0"/>
                </a:lnTo>
                <a:lnTo>
                  <a:pt x="3485940" y="0"/>
                </a:lnTo>
                <a:lnTo>
                  <a:pt x="3485940" y="2780037"/>
                </a:lnTo>
                <a:close/>
              </a:path>
            </a:pathLst>
          </a:custGeom>
          <a:blipFill>
            <a:blip r:embed="rId5">
              <a:alphaModFix amt="46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678781" y="9639111"/>
            <a:ext cx="12154650" cy="2856343"/>
          </a:xfrm>
          <a:custGeom>
            <a:avLst/>
            <a:gdLst/>
            <a:ahLst/>
            <a:cxnLst/>
            <a:rect r="r" b="b" t="t" l="l"/>
            <a:pathLst>
              <a:path h="2856343" w="12154650">
                <a:moveTo>
                  <a:pt x="0" y="0"/>
                </a:moveTo>
                <a:lnTo>
                  <a:pt x="12154651" y="0"/>
                </a:lnTo>
                <a:lnTo>
                  <a:pt x="12154651" y="2856343"/>
                </a:lnTo>
                <a:lnTo>
                  <a:pt x="0" y="28563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0">
            <a:off x="-5717938" y="-2302248"/>
            <a:ext cx="12154650" cy="2856343"/>
          </a:xfrm>
          <a:custGeom>
            <a:avLst/>
            <a:gdLst/>
            <a:ahLst/>
            <a:cxnLst/>
            <a:rect r="r" b="b" t="t" l="l"/>
            <a:pathLst>
              <a:path h="2856343" w="12154650">
                <a:moveTo>
                  <a:pt x="12154651" y="2856343"/>
                </a:moveTo>
                <a:lnTo>
                  <a:pt x="0" y="2856343"/>
                </a:lnTo>
                <a:lnTo>
                  <a:pt x="0" y="0"/>
                </a:lnTo>
                <a:lnTo>
                  <a:pt x="12154651" y="0"/>
                </a:lnTo>
                <a:lnTo>
                  <a:pt x="12154651" y="2856343"/>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444075" y="4905838"/>
            <a:ext cx="1484224" cy="1849501"/>
          </a:xfrm>
          <a:custGeom>
            <a:avLst/>
            <a:gdLst/>
            <a:ahLst/>
            <a:cxnLst/>
            <a:rect r="r" b="b" t="t" l="l"/>
            <a:pathLst>
              <a:path h="1849501" w="1484224">
                <a:moveTo>
                  <a:pt x="0" y="0"/>
                </a:moveTo>
                <a:lnTo>
                  <a:pt x="1484224" y="0"/>
                </a:lnTo>
                <a:lnTo>
                  <a:pt x="1484224" y="1849501"/>
                </a:lnTo>
                <a:lnTo>
                  <a:pt x="0" y="18495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true" flipV="true" rot="-5400000">
            <a:off x="-1742970" y="3193027"/>
            <a:ext cx="3485940" cy="2780037"/>
          </a:xfrm>
          <a:custGeom>
            <a:avLst/>
            <a:gdLst/>
            <a:ahLst/>
            <a:cxnLst/>
            <a:rect r="r" b="b" t="t" l="l"/>
            <a:pathLst>
              <a:path h="2780037" w="3485940">
                <a:moveTo>
                  <a:pt x="3485940" y="2780037"/>
                </a:moveTo>
                <a:lnTo>
                  <a:pt x="0" y="2780037"/>
                </a:lnTo>
                <a:lnTo>
                  <a:pt x="0" y="0"/>
                </a:lnTo>
                <a:lnTo>
                  <a:pt x="3485940" y="0"/>
                </a:lnTo>
                <a:lnTo>
                  <a:pt x="3485940" y="2780037"/>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10800000">
            <a:off x="5126051" y="88969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28700" y="9000734"/>
            <a:ext cx="631196" cy="638377"/>
          </a:xfrm>
          <a:custGeom>
            <a:avLst/>
            <a:gdLst/>
            <a:ahLst/>
            <a:cxnLst/>
            <a:rect r="r" b="b" t="t" l="l"/>
            <a:pathLst>
              <a:path h="638377" w="631196">
                <a:moveTo>
                  <a:pt x="0" y="0"/>
                </a:moveTo>
                <a:lnTo>
                  <a:pt x="631196" y="0"/>
                </a:lnTo>
                <a:lnTo>
                  <a:pt x="631196" y="638377"/>
                </a:lnTo>
                <a:lnTo>
                  <a:pt x="0" y="6383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028700" y="3199832"/>
            <a:ext cx="8949198" cy="5335960"/>
          </a:xfrm>
          <a:custGeom>
            <a:avLst/>
            <a:gdLst/>
            <a:ahLst/>
            <a:cxnLst/>
            <a:rect r="r" b="b" t="t" l="l"/>
            <a:pathLst>
              <a:path h="5335960" w="8949198">
                <a:moveTo>
                  <a:pt x="0" y="0"/>
                </a:moveTo>
                <a:lnTo>
                  <a:pt x="8949198" y="0"/>
                </a:lnTo>
                <a:lnTo>
                  <a:pt x="8949198" y="5335960"/>
                </a:lnTo>
                <a:lnTo>
                  <a:pt x="0" y="5335960"/>
                </a:lnTo>
                <a:lnTo>
                  <a:pt x="0" y="0"/>
                </a:lnTo>
                <a:close/>
              </a:path>
            </a:pathLst>
          </a:custGeom>
          <a:blipFill>
            <a:blip r:embed="rId13"/>
            <a:stretch>
              <a:fillRect l="0" t="0" r="0" b="0"/>
            </a:stretch>
          </a:blipFill>
        </p:spPr>
      </p:sp>
      <p:grpSp>
        <p:nvGrpSpPr>
          <p:cNvPr name="Group 13" id="13"/>
          <p:cNvGrpSpPr/>
          <p:nvPr/>
        </p:nvGrpSpPr>
        <p:grpSpPr>
          <a:xfrm rot="0">
            <a:off x="1469938" y="3505925"/>
            <a:ext cx="1031025" cy="280621"/>
            <a:chOff x="0" y="0"/>
            <a:chExt cx="271546" cy="73908"/>
          </a:xfrm>
        </p:grpSpPr>
        <p:sp>
          <p:nvSpPr>
            <p:cNvPr name="Freeform 14" id="14"/>
            <p:cNvSpPr/>
            <p:nvPr/>
          </p:nvSpPr>
          <p:spPr>
            <a:xfrm flipH="false" flipV="false" rot="0">
              <a:off x="0" y="0"/>
              <a:ext cx="271546" cy="73908"/>
            </a:xfrm>
            <a:custGeom>
              <a:avLst/>
              <a:gdLst/>
              <a:ahLst/>
              <a:cxnLst/>
              <a:rect r="r" b="b" t="t" l="l"/>
              <a:pathLst>
                <a:path h="73908" w="271546">
                  <a:moveTo>
                    <a:pt x="0" y="0"/>
                  </a:moveTo>
                  <a:lnTo>
                    <a:pt x="271546" y="0"/>
                  </a:lnTo>
                  <a:lnTo>
                    <a:pt x="271546" y="73908"/>
                  </a:lnTo>
                  <a:lnTo>
                    <a:pt x="0" y="73908"/>
                  </a:lnTo>
                  <a:close/>
                </a:path>
              </a:pathLst>
            </a:custGeom>
            <a:solidFill>
              <a:srgbClr val="007BB9">
                <a:alpha val="18824"/>
              </a:srgbClr>
            </a:solidFill>
          </p:spPr>
        </p:sp>
        <p:sp>
          <p:nvSpPr>
            <p:cNvPr name="TextBox 15" id="15"/>
            <p:cNvSpPr txBox="true"/>
            <p:nvPr/>
          </p:nvSpPr>
          <p:spPr>
            <a:xfrm>
              <a:off x="0" y="-38100"/>
              <a:ext cx="271546" cy="112008"/>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505071" y="3681432"/>
            <a:ext cx="4760385" cy="4741545"/>
          </a:xfrm>
          <a:prstGeom prst="rect">
            <a:avLst/>
          </a:prstGeom>
        </p:spPr>
        <p:txBody>
          <a:bodyPr anchor="t" rtlCol="false" tIns="0" lIns="0" bIns="0" rIns="0">
            <a:spAutoFit/>
          </a:bodyPr>
          <a:lstStyle/>
          <a:p>
            <a:pPr algn="just">
              <a:lnSpc>
                <a:spcPts val="3779"/>
              </a:lnSpc>
              <a:spcBef>
                <a:spcPct val="0"/>
              </a:spcBef>
            </a:pPr>
            <a:r>
              <a:rPr lang="en-US" sz="2700">
                <a:solidFill>
                  <a:srgbClr val="FFFFFF"/>
                </a:solidFill>
                <a:latin typeface="Montserrat"/>
                <a:ea typeface="Montserrat"/>
                <a:cs typeface="Montserrat"/>
                <a:sym typeface="Montserrat"/>
              </a:rPr>
              <a:t>#MobilLCGC</a:t>
            </a:r>
          </a:p>
          <a:p>
            <a:pPr algn="just">
              <a:lnSpc>
                <a:spcPts val="3779"/>
              </a:lnSpc>
              <a:spcBef>
                <a:spcPct val="0"/>
              </a:spcBef>
            </a:pPr>
            <a:r>
              <a:rPr lang="en-US" sz="2700">
                <a:solidFill>
                  <a:srgbClr val="FFFFFF"/>
                </a:solidFill>
                <a:latin typeface="Montserrat"/>
                <a:ea typeface="Montserrat"/>
                <a:cs typeface="Montserrat"/>
                <a:sym typeface="Montserrat"/>
              </a:rPr>
              <a:t>#Mobilirit</a:t>
            </a:r>
          </a:p>
          <a:p>
            <a:pPr algn="just">
              <a:lnSpc>
                <a:spcPts val="3779"/>
              </a:lnSpc>
              <a:spcBef>
                <a:spcPct val="0"/>
              </a:spcBef>
            </a:pPr>
            <a:r>
              <a:rPr lang="en-US" sz="2700">
                <a:solidFill>
                  <a:srgbClr val="FFFFFF"/>
                </a:solidFill>
                <a:latin typeface="Montserrat"/>
                <a:ea typeface="Montserrat"/>
                <a:cs typeface="Montserrat"/>
                <a:sym typeface="Montserrat"/>
              </a:rPr>
              <a:t>#Mobilmurah</a:t>
            </a:r>
          </a:p>
          <a:p>
            <a:pPr algn="just">
              <a:lnSpc>
                <a:spcPts val="3779"/>
              </a:lnSpc>
              <a:spcBef>
                <a:spcPct val="0"/>
              </a:spcBef>
            </a:pPr>
          </a:p>
          <a:p>
            <a:pPr algn="just">
              <a:lnSpc>
                <a:spcPts val="3779"/>
              </a:lnSpc>
              <a:spcBef>
                <a:spcPct val="0"/>
              </a:spcBef>
            </a:pPr>
            <a:r>
              <a:rPr lang="en-US" sz="2700">
                <a:solidFill>
                  <a:srgbClr val="FFFFFF"/>
                </a:solidFill>
                <a:latin typeface="Montserrat"/>
                <a:ea typeface="Montserrat"/>
                <a:cs typeface="Montserrat"/>
                <a:sym typeface="Montserrat"/>
              </a:rPr>
              <a:t>menjadi top hashtag terpopuler, sesuai dengan top kata pada wordcloud, artinya LCGC identik dengan hal tersebut (murah dan irit).</a:t>
            </a:r>
          </a:p>
        </p:txBody>
      </p:sp>
      <p:grpSp>
        <p:nvGrpSpPr>
          <p:cNvPr name="Group 17" id="17"/>
          <p:cNvGrpSpPr/>
          <p:nvPr/>
        </p:nvGrpSpPr>
        <p:grpSpPr>
          <a:xfrm rot="0">
            <a:off x="1469938" y="4126425"/>
            <a:ext cx="1031025" cy="257851"/>
            <a:chOff x="0" y="0"/>
            <a:chExt cx="271546" cy="67911"/>
          </a:xfrm>
        </p:grpSpPr>
        <p:sp>
          <p:nvSpPr>
            <p:cNvPr name="Freeform 18" id="18"/>
            <p:cNvSpPr/>
            <p:nvPr/>
          </p:nvSpPr>
          <p:spPr>
            <a:xfrm flipH="false" flipV="false" rot="0">
              <a:off x="0" y="0"/>
              <a:ext cx="271546" cy="67911"/>
            </a:xfrm>
            <a:custGeom>
              <a:avLst/>
              <a:gdLst/>
              <a:ahLst/>
              <a:cxnLst/>
              <a:rect r="r" b="b" t="t" l="l"/>
              <a:pathLst>
                <a:path h="67911" w="271546">
                  <a:moveTo>
                    <a:pt x="0" y="0"/>
                  </a:moveTo>
                  <a:lnTo>
                    <a:pt x="271546" y="0"/>
                  </a:lnTo>
                  <a:lnTo>
                    <a:pt x="271546" y="67911"/>
                  </a:lnTo>
                  <a:lnTo>
                    <a:pt x="0" y="67911"/>
                  </a:lnTo>
                  <a:close/>
                </a:path>
              </a:pathLst>
            </a:custGeom>
            <a:solidFill>
              <a:srgbClr val="007884">
                <a:alpha val="18824"/>
              </a:srgbClr>
            </a:solidFill>
          </p:spPr>
        </p:sp>
        <p:sp>
          <p:nvSpPr>
            <p:cNvPr name="TextBox 19" id="19"/>
            <p:cNvSpPr txBox="true"/>
            <p:nvPr/>
          </p:nvSpPr>
          <p:spPr>
            <a:xfrm>
              <a:off x="0" y="-38100"/>
              <a:ext cx="271546" cy="106011"/>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69938" y="4414160"/>
            <a:ext cx="1031025" cy="337771"/>
            <a:chOff x="0" y="0"/>
            <a:chExt cx="271546" cy="88960"/>
          </a:xfrm>
        </p:grpSpPr>
        <p:sp>
          <p:nvSpPr>
            <p:cNvPr name="Freeform 21" id="21"/>
            <p:cNvSpPr/>
            <p:nvPr/>
          </p:nvSpPr>
          <p:spPr>
            <a:xfrm flipH="false" flipV="false" rot="0">
              <a:off x="0" y="0"/>
              <a:ext cx="271546" cy="88960"/>
            </a:xfrm>
            <a:custGeom>
              <a:avLst/>
              <a:gdLst/>
              <a:ahLst/>
              <a:cxnLst/>
              <a:rect r="r" b="b" t="t" l="l"/>
              <a:pathLst>
                <a:path h="88960" w="271546">
                  <a:moveTo>
                    <a:pt x="0" y="0"/>
                  </a:moveTo>
                  <a:lnTo>
                    <a:pt x="271546" y="0"/>
                  </a:lnTo>
                  <a:lnTo>
                    <a:pt x="271546" y="88960"/>
                  </a:lnTo>
                  <a:lnTo>
                    <a:pt x="0" y="88960"/>
                  </a:lnTo>
                  <a:close/>
                </a:path>
              </a:pathLst>
            </a:custGeom>
            <a:solidFill>
              <a:srgbClr val="007884">
                <a:alpha val="18824"/>
              </a:srgbClr>
            </a:solidFill>
          </p:spPr>
        </p:sp>
        <p:sp>
          <p:nvSpPr>
            <p:cNvPr name="TextBox 22" id="22"/>
            <p:cNvSpPr txBox="true"/>
            <p:nvPr/>
          </p:nvSpPr>
          <p:spPr>
            <a:xfrm>
              <a:off x="0" y="-38100"/>
              <a:ext cx="271546" cy="12706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469938" y="3843696"/>
            <a:ext cx="1031025" cy="225808"/>
            <a:chOff x="0" y="0"/>
            <a:chExt cx="271546" cy="59472"/>
          </a:xfrm>
        </p:grpSpPr>
        <p:sp>
          <p:nvSpPr>
            <p:cNvPr name="Freeform 24" id="24"/>
            <p:cNvSpPr/>
            <p:nvPr/>
          </p:nvSpPr>
          <p:spPr>
            <a:xfrm flipH="false" flipV="false" rot="0">
              <a:off x="0" y="0"/>
              <a:ext cx="271546" cy="59472"/>
            </a:xfrm>
            <a:custGeom>
              <a:avLst/>
              <a:gdLst/>
              <a:ahLst/>
              <a:cxnLst/>
              <a:rect r="r" b="b" t="t" l="l"/>
              <a:pathLst>
                <a:path h="59472" w="271546">
                  <a:moveTo>
                    <a:pt x="0" y="0"/>
                  </a:moveTo>
                  <a:lnTo>
                    <a:pt x="271546" y="0"/>
                  </a:lnTo>
                  <a:lnTo>
                    <a:pt x="271546" y="59472"/>
                  </a:lnTo>
                  <a:lnTo>
                    <a:pt x="0" y="59472"/>
                  </a:lnTo>
                  <a:close/>
                </a:path>
              </a:pathLst>
            </a:custGeom>
            <a:solidFill>
              <a:srgbClr val="007BB9">
                <a:alpha val="18824"/>
              </a:srgbClr>
            </a:solidFill>
          </p:spPr>
        </p:sp>
        <p:sp>
          <p:nvSpPr>
            <p:cNvPr name="TextBox 25" id="25"/>
            <p:cNvSpPr txBox="true"/>
            <p:nvPr/>
          </p:nvSpPr>
          <p:spPr>
            <a:xfrm>
              <a:off x="0" y="-38100"/>
              <a:ext cx="271546" cy="97572"/>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028700" y="1274662"/>
            <a:ext cx="298772"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1852088" y="9529631"/>
            <a:ext cx="15462498" cy="3633687"/>
          </a:xfrm>
          <a:custGeom>
            <a:avLst/>
            <a:gdLst/>
            <a:ahLst/>
            <a:cxnLst/>
            <a:rect r="r" b="b" t="t" l="l"/>
            <a:pathLst>
              <a:path h="3633687" w="15462498">
                <a:moveTo>
                  <a:pt x="15462497" y="3633687"/>
                </a:moveTo>
                <a:lnTo>
                  <a:pt x="0" y="3633687"/>
                </a:lnTo>
                <a:lnTo>
                  <a:pt x="0" y="0"/>
                </a:lnTo>
                <a:lnTo>
                  <a:pt x="15462497" y="0"/>
                </a:lnTo>
                <a:lnTo>
                  <a:pt x="15462497" y="363368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725730"/>
            <a:ext cx="14718141" cy="981075"/>
          </a:xfrm>
          <a:prstGeom prst="rect">
            <a:avLst/>
          </a:prstGeom>
        </p:spPr>
        <p:txBody>
          <a:bodyPr anchor="t" rtlCol="false" tIns="0" lIns="0" bIns="0" rIns="0">
            <a:spAutoFit/>
          </a:bodyPr>
          <a:lstStyle/>
          <a:p>
            <a:pPr algn="l">
              <a:lnSpc>
                <a:spcPts val="7799"/>
              </a:lnSpc>
            </a:pPr>
            <a:r>
              <a:rPr lang="en-US" sz="6499" i="true">
                <a:solidFill>
                  <a:srgbClr val="5CE1E6"/>
                </a:solidFill>
                <a:latin typeface="Anton Italics"/>
                <a:ea typeface="Anton Italics"/>
                <a:cs typeface="Anton Italics"/>
                <a:sym typeface="Anton Italics"/>
              </a:rPr>
              <a:t>Tren Jumlah Komentar Berdasarkan Tanggal</a:t>
            </a:r>
          </a:p>
        </p:txBody>
      </p:sp>
      <p:sp>
        <p:nvSpPr>
          <p:cNvPr name="Freeform 5" id="5"/>
          <p:cNvSpPr/>
          <p:nvPr/>
        </p:nvSpPr>
        <p:spPr>
          <a:xfrm flipH="true" flipV="false" rot="-10800000">
            <a:off x="15516330" y="-173750"/>
            <a:ext cx="3485940" cy="2780037"/>
          </a:xfrm>
          <a:custGeom>
            <a:avLst/>
            <a:gdLst/>
            <a:ahLst/>
            <a:cxnLst/>
            <a:rect r="r" b="b" t="t" l="l"/>
            <a:pathLst>
              <a:path h="2780037" w="3485940">
                <a:moveTo>
                  <a:pt x="3485940" y="0"/>
                </a:moveTo>
                <a:lnTo>
                  <a:pt x="0" y="0"/>
                </a:lnTo>
                <a:lnTo>
                  <a:pt x="0" y="2780036"/>
                </a:lnTo>
                <a:lnTo>
                  <a:pt x="3485940" y="2780036"/>
                </a:lnTo>
                <a:lnTo>
                  <a:pt x="348594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6214870"/>
            <a:ext cx="2258697" cy="2814575"/>
          </a:xfrm>
          <a:custGeom>
            <a:avLst/>
            <a:gdLst/>
            <a:ahLst/>
            <a:cxnLst/>
            <a:rect r="r" b="b" t="t" l="l"/>
            <a:pathLst>
              <a:path h="2814575" w="2258697">
                <a:moveTo>
                  <a:pt x="0" y="0"/>
                </a:moveTo>
                <a:lnTo>
                  <a:pt x="2258697" y="0"/>
                </a:lnTo>
                <a:lnTo>
                  <a:pt x="2258697" y="2814576"/>
                </a:lnTo>
                <a:lnTo>
                  <a:pt x="0" y="28145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879160" y="-717154"/>
            <a:ext cx="4672870" cy="987144"/>
          </a:xfrm>
          <a:custGeom>
            <a:avLst/>
            <a:gdLst/>
            <a:ahLst/>
            <a:cxnLst/>
            <a:rect r="r" b="b" t="t" l="l"/>
            <a:pathLst>
              <a:path h="987144" w="4672870">
                <a:moveTo>
                  <a:pt x="0" y="0"/>
                </a:moveTo>
                <a:lnTo>
                  <a:pt x="4672870" y="0"/>
                </a:lnTo>
                <a:lnTo>
                  <a:pt x="4672870" y="987144"/>
                </a:lnTo>
                <a:lnTo>
                  <a:pt x="0" y="9871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5400000">
            <a:off x="-2366378" y="-364203"/>
            <a:ext cx="3485940" cy="2780037"/>
          </a:xfrm>
          <a:custGeom>
            <a:avLst/>
            <a:gdLst/>
            <a:ahLst/>
            <a:cxnLst/>
            <a:rect r="r" b="b" t="t" l="l"/>
            <a:pathLst>
              <a:path h="2780037" w="3485940">
                <a:moveTo>
                  <a:pt x="3485939" y="0"/>
                </a:moveTo>
                <a:lnTo>
                  <a:pt x="0" y="0"/>
                </a:lnTo>
                <a:lnTo>
                  <a:pt x="0" y="2780037"/>
                </a:lnTo>
                <a:lnTo>
                  <a:pt x="3485939" y="2780037"/>
                </a:lnTo>
                <a:lnTo>
                  <a:pt x="3485939"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2281533"/>
            <a:ext cx="11970657" cy="5858859"/>
          </a:xfrm>
          <a:custGeom>
            <a:avLst/>
            <a:gdLst/>
            <a:ahLst/>
            <a:cxnLst/>
            <a:rect r="r" b="b" t="t" l="l"/>
            <a:pathLst>
              <a:path h="5858859" w="11970657">
                <a:moveTo>
                  <a:pt x="0" y="0"/>
                </a:moveTo>
                <a:lnTo>
                  <a:pt x="11970657" y="0"/>
                </a:lnTo>
                <a:lnTo>
                  <a:pt x="11970657" y="5858859"/>
                </a:lnTo>
                <a:lnTo>
                  <a:pt x="0" y="5858859"/>
                </a:lnTo>
                <a:lnTo>
                  <a:pt x="0" y="0"/>
                </a:lnTo>
                <a:close/>
              </a:path>
            </a:pathLst>
          </a:custGeom>
          <a:blipFill>
            <a:blip r:embed="rId11"/>
            <a:stretch>
              <a:fillRect l="-41503" t="-59791" r="-31201" b="-38694"/>
            </a:stretch>
          </a:blipFill>
        </p:spPr>
      </p:sp>
      <p:sp>
        <p:nvSpPr>
          <p:cNvPr name="TextBox 10" id="10"/>
          <p:cNvSpPr txBox="true"/>
          <p:nvPr/>
        </p:nvSpPr>
        <p:spPr>
          <a:xfrm rot="0">
            <a:off x="13104574" y="3250042"/>
            <a:ext cx="4154726" cy="3748817"/>
          </a:xfrm>
          <a:prstGeom prst="rect">
            <a:avLst/>
          </a:prstGeom>
        </p:spPr>
        <p:txBody>
          <a:bodyPr anchor="t" rtlCol="false" tIns="0" lIns="0" bIns="0" rIns="0">
            <a:spAutoFit/>
          </a:bodyPr>
          <a:lstStyle/>
          <a:p>
            <a:pPr algn="just" marL="518162" indent="-259081" lvl="1">
              <a:lnSpc>
                <a:spcPts val="3360"/>
              </a:lnSpc>
              <a:buFont typeface="Arial"/>
              <a:buChar char="•"/>
            </a:pPr>
            <a:r>
              <a:rPr lang="en-US" sz="2400">
                <a:solidFill>
                  <a:srgbClr val="FFFFFF"/>
                </a:solidFill>
                <a:latin typeface="Montserrat"/>
                <a:ea typeface="Montserrat"/>
                <a:cs typeface="Montserrat"/>
                <a:sym typeface="Montserrat"/>
              </a:rPr>
              <a:t>Lonjakan komentar pada pertengahan 2025 mengindikasikan adanya isu viral </a:t>
            </a:r>
          </a:p>
          <a:p>
            <a:pPr algn="just">
              <a:lnSpc>
                <a:spcPts val="3360"/>
              </a:lnSpc>
            </a:pPr>
          </a:p>
          <a:p>
            <a:pPr algn="just" marL="518162" indent="-259081" lvl="1">
              <a:lnSpc>
                <a:spcPts val="3360"/>
              </a:lnSpc>
              <a:spcBef>
                <a:spcPct val="0"/>
              </a:spcBef>
              <a:buFont typeface="Arial"/>
              <a:buChar char="•"/>
            </a:pPr>
            <a:r>
              <a:rPr lang="en-US" sz="2400">
                <a:solidFill>
                  <a:srgbClr val="FFFFFF"/>
                </a:solidFill>
                <a:latin typeface="Montserrat"/>
                <a:ea typeface="Montserrat"/>
                <a:cs typeface="Montserrat"/>
                <a:sym typeface="Montserrat"/>
              </a:rPr>
              <a:t>Periode sepi komentar dapat dimanfaatkan untuk peluncuran kampanye strategis</a:t>
            </a:r>
          </a:p>
        </p:txBody>
      </p:sp>
      <p:sp>
        <p:nvSpPr>
          <p:cNvPr name="TextBox 11" id="11"/>
          <p:cNvSpPr txBox="true"/>
          <p:nvPr/>
        </p:nvSpPr>
        <p:spPr>
          <a:xfrm rot="0">
            <a:off x="16756314" y="9015256"/>
            <a:ext cx="374179"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1852088" y="9898503"/>
            <a:ext cx="15462498" cy="3633687"/>
          </a:xfrm>
          <a:custGeom>
            <a:avLst/>
            <a:gdLst/>
            <a:ahLst/>
            <a:cxnLst/>
            <a:rect r="r" b="b" t="t" l="l"/>
            <a:pathLst>
              <a:path h="3633687" w="15462498">
                <a:moveTo>
                  <a:pt x="15462497" y="3633687"/>
                </a:moveTo>
                <a:lnTo>
                  <a:pt x="0" y="3633687"/>
                </a:lnTo>
                <a:lnTo>
                  <a:pt x="0" y="0"/>
                </a:lnTo>
                <a:lnTo>
                  <a:pt x="15462497" y="0"/>
                </a:lnTo>
                <a:lnTo>
                  <a:pt x="15462497" y="363368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798358" y="697155"/>
            <a:ext cx="10691285" cy="1047750"/>
          </a:xfrm>
          <a:prstGeom prst="rect">
            <a:avLst/>
          </a:prstGeom>
        </p:spPr>
        <p:txBody>
          <a:bodyPr anchor="t" rtlCol="false" tIns="0" lIns="0" bIns="0" rIns="0">
            <a:spAutoFit/>
          </a:bodyPr>
          <a:lstStyle/>
          <a:p>
            <a:pPr algn="l">
              <a:lnSpc>
                <a:spcPts val="8399"/>
              </a:lnSpc>
            </a:pPr>
            <a:r>
              <a:rPr lang="en-US" sz="6999" i="true">
                <a:solidFill>
                  <a:srgbClr val="5CE1E6"/>
                </a:solidFill>
                <a:latin typeface="Anton Italics"/>
                <a:ea typeface="Anton Italics"/>
                <a:cs typeface="Anton Italics"/>
                <a:sym typeface="Anton Italics"/>
              </a:rPr>
              <a:t>Top 10 Most Common Bigrams</a:t>
            </a:r>
          </a:p>
        </p:txBody>
      </p:sp>
      <p:sp>
        <p:nvSpPr>
          <p:cNvPr name="Freeform 5" id="5"/>
          <p:cNvSpPr/>
          <p:nvPr/>
        </p:nvSpPr>
        <p:spPr>
          <a:xfrm flipH="true" flipV="false" rot="-10800000">
            <a:off x="15516330" y="-173750"/>
            <a:ext cx="3485940" cy="2780037"/>
          </a:xfrm>
          <a:custGeom>
            <a:avLst/>
            <a:gdLst/>
            <a:ahLst/>
            <a:cxnLst/>
            <a:rect r="r" b="b" t="t" l="l"/>
            <a:pathLst>
              <a:path h="2780037" w="3485940">
                <a:moveTo>
                  <a:pt x="3485940" y="0"/>
                </a:moveTo>
                <a:lnTo>
                  <a:pt x="0" y="0"/>
                </a:lnTo>
                <a:lnTo>
                  <a:pt x="0" y="2780036"/>
                </a:lnTo>
                <a:lnTo>
                  <a:pt x="3485940" y="2780036"/>
                </a:lnTo>
                <a:lnTo>
                  <a:pt x="348594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6214870"/>
            <a:ext cx="2258697" cy="2814575"/>
          </a:xfrm>
          <a:custGeom>
            <a:avLst/>
            <a:gdLst/>
            <a:ahLst/>
            <a:cxnLst/>
            <a:rect r="r" b="b" t="t" l="l"/>
            <a:pathLst>
              <a:path h="2814575" w="2258697">
                <a:moveTo>
                  <a:pt x="0" y="0"/>
                </a:moveTo>
                <a:lnTo>
                  <a:pt x="2258697" y="0"/>
                </a:lnTo>
                <a:lnTo>
                  <a:pt x="2258697" y="2814576"/>
                </a:lnTo>
                <a:lnTo>
                  <a:pt x="0" y="28145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879160" y="-717154"/>
            <a:ext cx="4672870" cy="987144"/>
          </a:xfrm>
          <a:custGeom>
            <a:avLst/>
            <a:gdLst/>
            <a:ahLst/>
            <a:cxnLst/>
            <a:rect r="r" b="b" t="t" l="l"/>
            <a:pathLst>
              <a:path h="987144" w="4672870">
                <a:moveTo>
                  <a:pt x="0" y="0"/>
                </a:moveTo>
                <a:lnTo>
                  <a:pt x="4672870" y="0"/>
                </a:lnTo>
                <a:lnTo>
                  <a:pt x="4672870" y="987144"/>
                </a:lnTo>
                <a:lnTo>
                  <a:pt x="0" y="9871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5400000">
            <a:off x="-2366378" y="-364203"/>
            <a:ext cx="3485940" cy="2780037"/>
          </a:xfrm>
          <a:custGeom>
            <a:avLst/>
            <a:gdLst/>
            <a:ahLst/>
            <a:cxnLst/>
            <a:rect r="r" b="b" t="t" l="l"/>
            <a:pathLst>
              <a:path h="2780037" w="3485940">
                <a:moveTo>
                  <a:pt x="3485939" y="0"/>
                </a:moveTo>
                <a:lnTo>
                  <a:pt x="0" y="0"/>
                </a:lnTo>
                <a:lnTo>
                  <a:pt x="0" y="2780037"/>
                </a:lnTo>
                <a:lnTo>
                  <a:pt x="3485939" y="2780037"/>
                </a:lnTo>
                <a:lnTo>
                  <a:pt x="3485939"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66610" y="2372351"/>
            <a:ext cx="10538774" cy="6340659"/>
          </a:xfrm>
          <a:custGeom>
            <a:avLst/>
            <a:gdLst/>
            <a:ahLst/>
            <a:cxnLst/>
            <a:rect r="r" b="b" t="t" l="l"/>
            <a:pathLst>
              <a:path h="6340659" w="10538774">
                <a:moveTo>
                  <a:pt x="0" y="0"/>
                </a:moveTo>
                <a:lnTo>
                  <a:pt x="10538773" y="0"/>
                </a:lnTo>
                <a:lnTo>
                  <a:pt x="10538773" y="6340659"/>
                </a:lnTo>
                <a:lnTo>
                  <a:pt x="0" y="6340659"/>
                </a:lnTo>
                <a:lnTo>
                  <a:pt x="0" y="0"/>
                </a:lnTo>
                <a:close/>
              </a:path>
            </a:pathLst>
          </a:custGeom>
          <a:blipFill>
            <a:blip r:embed="rId11"/>
            <a:stretch>
              <a:fillRect l="-44829" t="-49913" r="-42983" b="-25678"/>
            </a:stretch>
          </a:blipFill>
        </p:spPr>
      </p:sp>
      <p:sp>
        <p:nvSpPr>
          <p:cNvPr name="TextBox 10" id="10"/>
          <p:cNvSpPr txBox="true"/>
          <p:nvPr/>
        </p:nvSpPr>
        <p:spPr>
          <a:xfrm rot="0">
            <a:off x="11683980" y="3293168"/>
            <a:ext cx="5200398" cy="4277995"/>
          </a:xfrm>
          <a:prstGeom prst="rect">
            <a:avLst/>
          </a:prstGeom>
        </p:spPr>
        <p:txBody>
          <a:bodyPr anchor="t" rtlCol="false" tIns="0" lIns="0" bIns="0" rIns="0">
            <a:spAutoFit/>
          </a:bodyPr>
          <a:lstStyle/>
          <a:p>
            <a:pPr algn="just">
              <a:lnSpc>
                <a:spcPts val="3080"/>
              </a:lnSpc>
            </a:pPr>
          </a:p>
          <a:p>
            <a:pPr algn="just" marL="474983" indent="-237491" lvl="1">
              <a:lnSpc>
                <a:spcPts val="3080"/>
              </a:lnSpc>
              <a:buFont typeface="Arial"/>
              <a:buChar char="•"/>
            </a:pPr>
            <a:r>
              <a:rPr lang="en-US" b="true" sz="2200">
                <a:solidFill>
                  <a:srgbClr val="FFFFFF"/>
                </a:solidFill>
                <a:latin typeface="Montserrat Bold"/>
                <a:ea typeface="Montserrat Bold"/>
                <a:cs typeface="Montserrat Bold"/>
                <a:sym typeface="Montserrat Bold"/>
              </a:rPr>
              <a:t>Calya dan Sigra,</a:t>
            </a:r>
            <a:r>
              <a:rPr lang="en-US" sz="2200">
                <a:solidFill>
                  <a:srgbClr val="FFFFFF"/>
                </a:solidFill>
                <a:latin typeface="Montserrat"/>
                <a:ea typeface="Montserrat"/>
                <a:cs typeface="Montserrat"/>
                <a:sym typeface="Montserrat"/>
              </a:rPr>
              <a:t> dua isu utama yang menjadi perhatian publik dalam diskusi LCGC.</a:t>
            </a:r>
          </a:p>
          <a:p>
            <a:pPr algn="just">
              <a:lnSpc>
                <a:spcPts val="3080"/>
              </a:lnSpc>
            </a:pPr>
          </a:p>
          <a:p>
            <a:pPr algn="just" marL="474983" indent="-237491" lvl="1">
              <a:lnSpc>
                <a:spcPts val="3080"/>
              </a:lnSpc>
              <a:spcBef>
                <a:spcPct val="0"/>
              </a:spcBef>
              <a:buFont typeface="Arial"/>
              <a:buChar char="•"/>
            </a:pPr>
            <a:r>
              <a:rPr lang="en-US" b="true" sz="2200">
                <a:solidFill>
                  <a:srgbClr val="FFFFFF"/>
                </a:solidFill>
                <a:latin typeface="Montserrat Bold"/>
                <a:ea typeface="Montserrat Bold"/>
                <a:cs typeface="Montserrat Bold"/>
                <a:sym typeface="Montserrat Bold"/>
              </a:rPr>
              <a:t>"mobil bek</a:t>
            </a:r>
            <a:r>
              <a:rPr lang="en-US" b="true" sz="2200">
                <a:solidFill>
                  <a:srgbClr val="FFFFFF"/>
                </a:solidFill>
                <a:latin typeface="Montserrat Bold"/>
                <a:ea typeface="Montserrat Bold"/>
                <a:cs typeface="Montserrat Bold"/>
                <a:sym typeface="Montserrat Bold"/>
              </a:rPr>
              <a:t>as"</a:t>
            </a:r>
            <a:r>
              <a:rPr lang="en-US" sz="2200">
                <a:solidFill>
                  <a:srgbClr val="FFFFFF"/>
                </a:solidFill>
                <a:latin typeface="Montserrat"/>
                <a:ea typeface="Montserrat"/>
                <a:cs typeface="Montserrat"/>
                <a:sym typeface="Montserrat"/>
              </a:rPr>
              <a:t> dan </a:t>
            </a:r>
            <a:r>
              <a:rPr lang="en-US" b="true" sz="2200">
                <a:solidFill>
                  <a:srgbClr val="FFFFFF"/>
                </a:solidFill>
                <a:latin typeface="Montserrat Bold"/>
                <a:ea typeface="Montserrat Bold"/>
                <a:cs typeface="Montserrat Bold"/>
                <a:sym typeface="Montserrat Bold"/>
              </a:rPr>
              <a:t>"mobil murah"</a:t>
            </a:r>
            <a:r>
              <a:rPr lang="en-US" sz="2200">
                <a:solidFill>
                  <a:srgbClr val="FFFFFF"/>
                </a:solidFill>
                <a:latin typeface="Montserrat"/>
                <a:ea typeface="Montserrat"/>
                <a:cs typeface="Montserrat"/>
                <a:sym typeface="Montserrat"/>
              </a:rPr>
              <a:t> menunjukkan perhatian publik terhadap harga t</a:t>
            </a:r>
            <a:r>
              <a:rPr lang="en-US" sz="2200">
                <a:solidFill>
                  <a:srgbClr val="FFFFFF"/>
                </a:solidFill>
                <a:latin typeface="Montserrat"/>
                <a:ea typeface="Montserrat"/>
                <a:cs typeface="Montserrat"/>
                <a:sym typeface="Montserrat"/>
              </a:rPr>
              <a:t>er</a:t>
            </a:r>
            <a:r>
              <a:rPr lang="en-US" sz="2200">
                <a:solidFill>
                  <a:srgbClr val="FFFFFF"/>
                </a:solidFill>
                <a:latin typeface="Montserrat"/>
                <a:ea typeface="Montserrat"/>
                <a:cs typeface="Montserrat"/>
                <a:sym typeface="Montserrat"/>
              </a:rPr>
              <a:t>ja</a:t>
            </a:r>
            <a:r>
              <a:rPr lang="en-US" sz="2200">
                <a:solidFill>
                  <a:srgbClr val="FFFFFF"/>
                </a:solidFill>
                <a:latin typeface="Montserrat"/>
                <a:ea typeface="Montserrat"/>
                <a:cs typeface="Montserrat"/>
                <a:sym typeface="Montserrat"/>
              </a:rPr>
              <a:t>n</a:t>
            </a:r>
            <a:r>
              <a:rPr lang="en-US" sz="2200">
                <a:solidFill>
                  <a:srgbClr val="FFFFFF"/>
                </a:solidFill>
                <a:latin typeface="Montserrat"/>
                <a:ea typeface="Montserrat"/>
                <a:cs typeface="Montserrat"/>
                <a:sym typeface="Montserrat"/>
              </a:rPr>
              <a:t>gk</a:t>
            </a:r>
            <a:r>
              <a:rPr lang="en-US" sz="2200">
                <a:solidFill>
                  <a:srgbClr val="FFFFFF"/>
                </a:solidFill>
                <a:latin typeface="Montserrat"/>
                <a:ea typeface="Montserrat"/>
                <a:cs typeface="Montserrat"/>
                <a:sym typeface="Montserrat"/>
              </a:rPr>
              <a:t>a</a:t>
            </a:r>
            <a:r>
              <a:rPr lang="en-US" sz="2200">
                <a:solidFill>
                  <a:srgbClr val="FFFFFF"/>
                </a:solidFill>
                <a:latin typeface="Montserrat"/>
                <a:ea typeface="Montserrat"/>
                <a:cs typeface="Montserrat"/>
                <a:sym typeface="Montserrat"/>
              </a:rPr>
              <a:t>u d</a:t>
            </a:r>
            <a:r>
              <a:rPr lang="en-US" sz="2200">
                <a:solidFill>
                  <a:srgbClr val="FFFFFF"/>
                </a:solidFill>
                <a:latin typeface="Montserrat"/>
                <a:ea typeface="Montserrat"/>
                <a:cs typeface="Montserrat"/>
                <a:sym typeface="Montserrat"/>
              </a:rPr>
              <a:t>an </a:t>
            </a:r>
            <a:r>
              <a:rPr lang="en-US" sz="2200">
                <a:solidFill>
                  <a:srgbClr val="FFFFFF"/>
                </a:solidFill>
                <a:latin typeface="Montserrat"/>
                <a:ea typeface="Montserrat"/>
                <a:cs typeface="Montserrat"/>
                <a:sym typeface="Montserrat"/>
              </a:rPr>
              <a:t>al</a:t>
            </a:r>
            <a:r>
              <a:rPr lang="en-US" sz="2200">
                <a:solidFill>
                  <a:srgbClr val="FFFFFF"/>
                </a:solidFill>
                <a:latin typeface="Montserrat"/>
                <a:ea typeface="Montserrat"/>
                <a:cs typeface="Montserrat"/>
                <a:sym typeface="Montserrat"/>
              </a:rPr>
              <a:t>ter</a:t>
            </a:r>
            <a:r>
              <a:rPr lang="en-US" sz="2200">
                <a:solidFill>
                  <a:srgbClr val="FFFFFF"/>
                </a:solidFill>
                <a:latin typeface="Montserrat"/>
                <a:ea typeface="Montserrat"/>
                <a:cs typeface="Montserrat"/>
                <a:sym typeface="Montserrat"/>
              </a:rPr>
              <a:t>n</a:t>
            </a:r>
            <a:r>
              <a:rPr lang="en-US" sz="2200">
                <a:solidFill>
                  <a:srgbClr val="FFFFFF"/>
                </a:solidFill>
                <a:latin typeface="Montserrat"/>
                <a:ea typeface="Montserrat"/>
                <a:cs typeface="Montserrat"/>
                <a:sym typeface="Montserrat"/>
              </a:rPr>
              <a:t>a</a:t>
            </a:r>
            <a:r>
              <a:rPr lang="en-US" sz="2200">
                <a:solidFill>
                  <a:srgbClr val="FFFFFF"/>
                </a:solidFill>
                <a:latin typeface="Montserrat"/>
                <a:ea typeface="Montserrat"/>
                <a:cs typeface="Montserrat"/>
                <a:sym typeface="Montserrat"/>
              </a:rPr>
              <a:t>t</a:t>
            </a:r>
            <a:r>
              <a:rPr lang="en-US" sz="2200">
                <a:solidFill>
                  <a:srgbClr val="FFFFFF"/>
                </a:solidFill>
                <a:latin typeface="Montserrat"/>
                <a:ea typeface="Montserrat"/>
                <a:cs typeface="Montserrat"/>
                <a:sym typeface="Montserrat"/>
              </a:rPr>
              <a:t>i</a:t>
            </a:r>
            <a:r>
              <a:rPr lang="en-US" sz="2200">
                <a:solidFill>
                  <a:srgbClr val="FFFFFF"/>
                </a:solidFill>
                <a:latin typeface="Montserrat"/>
                <a:ea typeface="Montserrat"/>
                <a:cs typeface="Montserrat"/>
                <a:sym typeface="Montserrat"/>
              </a:rPr>
              <a:t>f</a:t>
            </a:r>
            <a:r>
              <a:rPr lang="en-US" sz="2200">
                <a:solidFill>
                  <a:srgbClr val="FFFFFF"/>
                </a:solidFill>
                <a:latin typeface="Montserrat"/>
                <a:ea typeface="Montserrat"/>
                <a:cs typeface="Montserrat"/>
                <a:sym typeface="Montserrat"/>
              </a:rPr>
              <a:t> </a:t>
            </a:r>
            <a:r>
              <a:rPr lang="en-US" sz="2200">
                <a:solidFill>
                  <a:srgbClr val="FFFFFF"/>
                </a:solidFill>
                <a:latin typeface="Montserrat"/>
                <a:ea typeface="Montserrat"/>
                <a:cs typeface="Montserrat"/>
                <a:sym typeface="Montserrat"/>
              </a:rPr>
              <a:t>s</a:t>
            </a:r>
            <a:r>
              <a:rPr lang="en-US" sz="2200">
                <a:solidFill>
                  <a:srgbClr val="FFFFFF"/>
                </a:solidFill>
                <a:latin typeface="Montserrat"/>
                <a:ea typeface="Montserrat"/>
                <a:cs typeface="Montserrat"/>
                <a:sym typeface="Montserrat"/>
              </a:rPr>
              <a:t>e</a:t>
            </a:r>
            <a:r>
              <a:rPr lang="en-US" sz="2200">
                <a:solidFill>
                  <a:srgbClr val="FFFFFF"/>
                </a:solidFill>
                <a:latin typeface="Montserrat"/>
                <a:ea typeface="Montserrat"/>
                <a:cs typeface="Montserrat"/>
                <a:sym typeface="Montserrat"/>
              </a:rPr>
              <a:t>cond-h</a:t>
            </a:r>
            <a:r>
              <a:rPr lang="en-US" sz="2200">
                <a:solidFill>
                  <a:srgbClr val="FFFFFF"/>
                </a:solidFill>
                <a:latin typeface="Montserrat"/>
                <a:ea typeface="Montserrat"/>
                <a:cs typeface="Montserrat"/>
                <a:sym typeface="Montserrat"/>
              </a:rPr>
              <a:t>an</a:t>
            </a:r>
            <a:r>
              <a:rPr lang="en-US" sz="2200">
                <a:solidFill>
                  <a:srgbClr val="FFFFFF"/>
                </a:solidFill>
                <a:latin typeface="Montserrat"/>
                <a:ea typeface="Montserrat"/>
                <a:cs typeface="Montserrat"/>
                <a:sym typeface="Montserrat"/>
              </a:rPr>
              <a:t>d, mengindikasikan daya beli menjadi pertimbangan kuat.</a:t>
            </a:r>
          </a:p>
        </p:txBody>
      </p:sp>
      <p:sp>
        <p:nvSpPr>
          <p:cNvPr name="TextBox 11" id="11"/>
          <p:cNvSpPr txBox="true"/>
          <p:nvPr/>
        </p:nvSpPr>
        <p:spPr>
          <a:xfrm rot="0">
            <a:off x="16884377" y="8743683"/>
            <a:ext cx="374923"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666" r="0" b="-12666"/>
            </a:stretch>
          </a:blipFill>
        </p:spPr>
      </p:sp>
      <p:sp>
        <p:nvSpPr>
          <p:cNvPr name="TextBox 3" id="3"/>
          <p:cNvSpPr txBox="true"/>
          <p:nvPr/>
        </p:nvSpPr>
        <p:spPr>
          <a:xfrm rot="0">
            <a:off x="1310468" y="399463"/>
            <a:ext cx="15667064" cy="2338069"/>
          </a:xfrm>
          <a:prstGeom prst="rect">
            <a:avLst/>
          </a:prstGeom>
        </p:spPr>
        <p:txBody>
          <a:bodyPr anchor="t" rtlCol="false" tIns="0" lIns="0" bIns="0" rIns="0">
            <a:spAutoFit/>
          </a:bodyPr>
          <a:lstStyle/>
          <a:p>
            <a:pPr algn="ctr">
              <a:lnSpc>
                <a:spcPts val="19180"/>
              </a:lnSpc>
              <a:spcBef>
                <a:spcPct val="0"/>
              </a:spcBef>
            </a:pPr>
            <a:r>
              <a:rPr lang="en-US" sz="13700" i="true">
                <a:solidFill>
                  <a:srgbClr val="5CE1E6"/>
                </a:solidFill>
                <a:latin typeface="Anton Italics"/>
                <a:ea typeface="Anton Italics"/>
                <a:cs typeface="Anton Italics"/>
                <a:sym typeface="Anton Italics"/>
              </a:rPr>
              <a:t>TOPIC MODELING</a:t>
            </a:r>
          </a:p>
        </p:txBody>
      </p:sp>
      <p:sp>
        <p:nvSpPr>
          <p:cNvPr name="Freeform 4" id="4"/>
          <p:cNvSpPr/>
          <p:nvPr/>
        </p:nvSpPr>
        <p:spPr>
          <a:xfrm flipH="true" flipV="true" rot="0">
            <a:off x="9678781" y="-1219613"/>
            <a:ext cx="3485940" cy="2780037"/>
          </a:xfrm>
          <a:custGeom>
            <a:avLst/>
            <a:gdLst/>
            <a:ahLst/>
            <a:cxnLst/>
            <a:rect r="r" b="b" t="t" l="l"/>
            <a:pathLst>
              <a:path h="2780037" w="3485940">
                <a:moveTo>
                  <a:pt x="3485940" y="2780037"/>
                </a:moveTo>
                <a:lnTo>
                  <a:pt x="0" y="2780037"/>
                </a:lnTo>
                <a:lnTo>
                  <a:pt x="0" y="0"/>
                </a:lnTo>
                <a:lnTo>
                  <a:pt x="3485940" y="0"/>
                </a:lnTo>
                <a:lnTo>
                  <a:pt x="3485940" y="2780037"/>
                </a:lnTo>
                <a:close/>
              </a:path>
            </a:pathLst>
          </a:custGeom>
          <a:blipFill>
            <a:blip r:embed="rId3">
              <a:alphaModFix amt="4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678781" y="9639111"/>
            <a:ext cx="12154650" cy="2856343"/>
          </a:xfrm>
          <a:custGeom>
            <a:avLst/>
            <a:gdLst/>
            <a:ahLst/>
            <a:cxnLst/>
            <a:rect r="r" b="b" t="t" l="l"/>
            <a:pathLst>
              <a:path h="2856343" w="12154650">
                <a:moveTo>
                  <a:pt x="0" y="0"/>
                </a:moveTo>
                <a:lnTo>
                  <a:pt x="12154651" y="0"/>
                </a:lnTo>
                <a:lnTo>
                  <a:pt x="12154651" y="2856343"/>
                </a:lnTo>
                <a:lnTo>
                  <a:pt x="0" y="28563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717938" y="-2302248"/>
            <a:ext cx="12154650" cy="2856343"/>
          </a:xfrm>
          <a:custGeom>
            <a:avLst/>
            <a:gdLst/>
            <a:ahLst/>
            <a:cxnLst/>
            <a:rect r="r" b="b" t="t" l="l"/>
            <a:pathLst>
              <a:path h="2856343" w="12154650">
                <a:moveTo>
                  <a:pt x="12154651" y="2856343"/>
                </a:moveTo>
                <a:lnTo>
                  <a:pt x="0" y="2856343"/>
                </a:lnTo>
                <a:lnTo>
                  <a:pt x="0" y="0"/>
                </a:lnTo>
                <a:lnTo>
                  <a:pt x="12154651" y="0"/>
                </a:lnTo>
                <a:lnTo>
                  <a:pt x="12154651" y="285634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5409" y="5626751"/>
            <a:ext cx="1811383" cy="2257175"/>
          </a:xfrm>
          <a:custGeom>
            <a:avLst/>
            <a:gdLst/>
            <a:ahLst/>
            <a:cxnLst/>
            <a:rect r="r" b="b" t="t" l="l"/>
            <a:pathLst>
              <a:path h="2257175" w="1811383">
                <a:moveTo>
                  <a:pt x="0" y="0"/>
                </a:moveTo>
                <a:lnTo>
                  <a:pt x="1811382" y="0"/>
                </a:lnTo>
                <a:lnTo>
                  <a:pt x="1811382" y="2257175"/>
                </a:lnTo>
                <a:lnTo>
                  <a:pt x="0" y="2257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444075" y="4905838"/>
            <a:ext cx="1484224" cy="1849501"/>
          </a:xfrm>
          <a:custGeom>
            <a:avLst/>
            <a:gdLst/>
            <a:ahLst/>
            <a:cxnLst/>
            <a:rect r="r" b="b" t="t" l="l"/>
            <a:pathLst>
              <a:path h="1849501" w="1484224">
                <a:moveTo>
                  <a:pt x="0" y="0"/>
                </a:moveTo>
                <a:lnTo>
                  <a:pt x="1484224" y="0"/>
                </a:lnTo>
                <a:lnTo>
                  <a:pt x="1484224" y="1849501"/>
                </a:lnTo>
                <a:lnTo>
                  <a:pt x="0" y="18495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true" rot="-5400000">
            <a:off x="-1742970" y="3193027"/>
            <a:ext cx="3485940" cy="2780037"/>
          </a:xfrm>
          <a:custGeom>
            <a:avLst/>
            <a:gdLst/>
            <a:ahLst/>
            <a:cxnLst/>
            <a:rect r="r" b="b" t="t" l="l"/>
            <a:pathLst>
              <a:path h="2780037" w="3485940">
                <a:moveTo>
                  <a:pt x="3485940" y="2780037"/>
                </a:moveTo>
                <a:lnTo>
                  <a:pt x="0" y="2780037"/>
                </a:lnTo>
                <a:lnTo>
                  <a:pt x="0" y="0"/>
                </a:lnTo>
                <a:lnTo>
                  <a:pt x="3485940" y="0"/>
                </a:lnTo>
                <a:lnTo>
                  <a:pt x="3485940" y="2780037"/>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true" rot="-10800000">
            <a:off x="5126051" y="88969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268696" y="3157661"/>
            <a:ext cx="13993475" cy="3365803"/>
          </a:xfrm>
          <a:custGeom>
            <a:avLst/>
            <a:gdLst/>
            <a:ahLst/>
            <a:cxnLst/>
            <a:rect r="r" b="b" t="t" l="l"/>
            <a:pathLst>
              <a:path h="3365803" w="13993475">
                <a:moveTo>
                  <a:pt x="0" y="0"/>
                </a:moveTo>
                <a:lnTo>
                  <a:pt x="13993475" y="0"/>
                </a:lnTo>
                <a:lnTo>
                  <a:pt x="13993475" y="3365803"/>
                </a:lnTo>
                <a:lnTo>
                  <a:pt x="0" y="3365803"/>
                </a:lnTo>
                <a:lnTo>
                  <a:pt x="0" y="0"/>
                </a:lnTo>
                <a:close/>
              </a:path>
            </a:pathLst>
          </a:custGeom>
          <a:blipFill>
            <a:blip r:embed="rId9">
              <a:alphaModFix amt="70000"/>
            </a:blip>
            <a:stretch>
              <a:fillRect l="0" t="-34727" r="-25915" b="-113498"/>
            </a:stretch>
          </a:blipFill>
        </p:spPr>
      </p:sp>
      <p:sp>
        <p:nvSpPr>
          <p:cNvPr name="Freeform 12" id="12"/>
          <p:cNvSpPr/>
          <p:nvPr/>
        </p:nvSpPr>
        <p:spPr>
          <a:xfrm flipH="false" flipV="false" rot="0">
            <a:off x="2486173" y="3349125"/>
            <a:ext cx="13558521" cy="2982875"/>
          </a:xfrm>
          <a:custGeom>
            <a:avLst/>
            <a:gdLst/>
            <a:ahLst/>
            <a:cxnLst/>
            <a:rect r="r" b="b" t="t" l="l"/>
            <a:pathLst>
              <a:path h="2982875" w="13558521">
                <a:moveTo>
                  <a:pt x="0" y="0"/>
                </a:moveTo>
                <a:lnTo>
                  <a:pt x="13558521" y="0"/>
                </a:lnTo>
                <a:lnTo>
                  <a:pt x="13558521" y="2982875"/>
                </a:lnTo>
                <a:lnTo>
                  <a:pt x="0" y="2982875"/>
                </a:lnTo>
                <a:lnTo>
                  <a:pt x="0" y="0"/>
                </a:lnTo>
                <a:close/>
              </a:path>
            </a:pathLst>
          </a:custGeom>
          <a:blipFill>
            <a:blip r:embed="rId10"/>
            <a:stretch>
              <a:fillRect l="0" t="0" r="0" b="0"/>
            </a:stretch>
          </a:blipFill>
        </p:spPr>
      </p:sp>
      <p:sp>
        <p:nvSpPr>
          <p:cNvPr name="TextBox 13" id="13"/>
          <p:cNvSpPr txBox="true"/>
          <p:nvPr/>
        </p:nvSpPr>
        <p:spPr>
          <a:xfrm rot="0">
            <a:off x="17018298" y="8896083"/>
            <a:ext cx="411882"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14</a:t>
            </a:r>
          </a:p>
        </p:txBody>
      </p:sp>
      <p:sp>
        <p:nvSpPr>
          <p:cNvPr name="TextBox 14" id="14"/>
          <p:cNvSpPr txBox="true"/>
          <p:nvPr/>
        </p:nvSpPr>
        <p:spPr>
          <a:xfrm rot="0">
            <a:off x="2268696" y="6717239"/>
            <a:ext cx="14421943" cy="2325370"/>
          </a:xfrm>
          <a:prstGeom prst="rect">
            <a:avLst/>
          </a:prstGeom>
        </p:spPr>
        <p:txBody>
          <a:bodyPr anchor="t" rtlCol="false" tIns="0" lIns="0" bIns="0" rIns="0">
            <a:spAutoFit/>
          </a:bodyPr>
          <a:lstStyle/>
          <a:p>
            <a:pPr algn="just" marL="474983" indent="-237491" lvl="1">
              <a:lnSpc>
                <a:spcPts val="3080"/>
              </a:lnSpc>
              <a:buFont typeface="Arial"/>
              <a:buChar char="•"/>
            </a:pPr>
            <a:r>
              <a:rPr lang="en-US" sz="2200">
                <a:solidFill>
                  <a:srgbClr val="FFFFFF"/>
                </a:solidFill>
                <a:latin typeface="Montserrat"/>
                <a:ea typeface="Montserrat"/>
                <a:cs typeface="Montserrat"/>
                <a:sym typeface="Montserrat"/>
              </a:rPr>
              <a:t>Topik 1  : Merk mobil</a:t>
            </a:r>
          </a:p>
          <a:p>
            <a:pPr algn="just" marL="474983" indent="-237491" lvl="1">
              <a:lnSpc>
                <a:spcPts val="3080"/>
              </a:lnSpc>
              <a:buFont typeface="Arial"/>
              <a:buChar char="•"/>
            </a:pPr>
            <a:r>
              <a:rPr lang="en-US" sz="2200">
                <a:solidFill>
                  <a:srgbClr val="FFFFFF"/>
                </a:solidFill>
                <a:latin typeface="Montserrat"/>
                <a:ea typeface="Montserrat"/>
                <a:cs typeface="Montserrat"/>
                <a:sym typeface="Montserrat"/>
              </a:rPr>
              <a:t>Topik 2 : Harga dan kondisi mobil bekas</a:t>
            </a:r>
          </a:p>
          <a:p>
            <a:pPr algn="just" marL="474983" indent="-237491" lvl="1">
              <a:lnSpc>
                <a:spcPts val="3080"/>
              </a:lnSpc>
              <a:buFont typeface="Arial"/>
              <a:buChar char="•"/>
            </a:pPr>
            <a:r>
              <a:rPr lang="en-US" sz="2200">
                <a:solidFill>
                  <a:srgbClr val="FFFFFF"/>
                </a:solidFill>
                <a:latin typeface="Montserrat"/>
                <a:ea typeface="Montserrat"/>
                <a:cs typeface="Montserrat"/>
                <a:sym typeface="Montserrat"/>
              </a:rPr>
              <a:t>Topik 3 : Pengalaman pengguna dan preferensi</a:t>
            </a:r>
          </a:p>
          <a:p>
            <a:pPr algn="just" marL="474983" indent="-237491" lvl="1">
              <a:lnSpc>
                <a:spcPts val="3080"/>
              </a:lnSpc>
              <a:buFont typeface="Arial"/>
              <a:buChar char="•"/>
            </a:pPr>
            <a:r>
              <a:rPr lang="en-US" sz="2200">
                <a:solidFill>
                  <a:srgbClr val="FFFFFF"/>
                </a:solidFill>
                <a:latin typeface="Montserrat"/>
                <a:ea typeface="Montserrat"/>
                <a:cs typeface="Montserrat"/>
                <a:sym typeface="Montserrat"/>
              </a:rPr>
              <a:t>Topik 4 : Efisiensi bahan bakar</a:t>
            </a:r>
          </a:p>
          <a:p>
            <a:pPr algn="just" marL="474983" indent="-237491" lvl="1">
              <a:lnSpc>
                <a:spcPts val="3080"/>
              </a:lnSpc>
              <a:buFont typeface="Arial"/>
              <a:buChar char="•"/>
            </a:pPr>
            <a:r>
              <a:rPr lang="en-US" sz="2200">
                <a:solidFill>
                  <a:srgbClr val="FFFFFF"/>
                </a:solidFill>
                <a:latin typeface="Montserrat"/>
                <a:ea typeface="Montserrat"/>
                <a:cs typeface="Montserrat"/>
                <a:sym typeface="Montserrat"/>
              </a:rPr>
              <a:t>Topik 5 : Kapasitas mobil</a:t>
            </a:r>
          </a:p>
          <a:p>
            <a:pPr algn="just" marL="474983" indent="-237491" lvl="1">
              <a:lnSpc>
                <a:spcPts val="3080"/>
              </a:lnSpc>
              <a:buFont typeface="Arial"/>
              <a:buChar char="•"/>
            </a:pPr>
            <a:r>
              <a:rPr lang="en-US" sz="2200">
                <a:solidFill>
                  <a:srgbClr val="FFFFFF"/>
                </a:solidFill>
                <a:latin typeface="Montserrat"/>
                <a:ea typeface="Montserrat"/>
                <a:cs typeface="Montserrat"/>
                <a:sym typeface="Montserrat"/>
              </a:rPr>
              <a:t>Topik 6 : Brand dan sentimen positif</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666" r="0" b="-12666"/>
            </a:stretch>
          </a:blipFill>
        </p:spPr>
      </p:sp>
      <p:sp>
        <p:nvSpPr>
          <p:cNvPr name="TextBox 3" id="3"/>
          <p:cNvSpPr txBox="true"/>
          <p:nvPr/>
        </p:nvSpPr>
        <p:spPr>
          <a:xfrm rot="0">
            <a:off x="4196486" y="315970"/>
            <a:ext cx="9895029" cy="2066914"/>
          </a:xfrm>
          <a:prstGeom prst="rect">
            <a:avLst/>
          </a:prstGeom>
        </p:spPr>
        <p:txBody>
          <a:bodyPr anchor="t" rtlCol="false" tIns="0" lIns="0" bIns="0" rIns="0">
            <a:spAutoFit/>
          </a:bodyPr>
          <a:lstStyle/>
          <a:p>
            <a:pPr algn="ctr">
              <a:lnSpc>
                <a:spcPts val="16800"/>
              </a:lnSpc>
              <a:spcBef>
                <a:spcPct val="0"/>
              </a:spcBef>
            </a:pPr>
            <a:r>
              <a:rPr lang="en-US" sz="12000" i="true">
                <a:solidFill>
                  <a:srgbClr val="5CE1E6"/>
                </a:solidFill>
                <a:latin typeface="Anton Italics"/>
                <a:ea typeface="Anton Italics"/>
                <a:cs typeface="Anton Italics"/>
                <a:sym typeface="Anton Italics"/>
              </a:rPr>
              <a:t>TOPIC MODELLING</a:t>
            </a:r>
          </a:p>
        </p:txBody>
      </p:sp>
      <p:sp>
        <p:nvSpPr>
          <p:cNvPr name="Freeform 4" id="4"/>
          <p:cNvSpPr/>
          <p:nvPr/>
        </p:nvSpPr>
        <p:spPr>
          <a:xfrm flipH="true" flipV="true" rot="0">
            <a:off x="15516330" y="-1082952"/>
            <a:ext cx="3485940" cy="2780037"/>
          </a:xfrm>
          <a:custGeom>
            <a:avLst/>
            <a:gdLst/>
            <a:ahLst/>
            <a:cxnLst/>
            <a:rect r="r" b="b" t="t" l="l"/>
            <a:pathLst>
              <a:path h="2780037" w="3485940">
                <a:moveTo>
                  <a:pt x="3485940" y="2780037"/>
                </a:moveTo>
                <a:lnTo>
                  <a:pt x="0" y="2780037"/>
                </a:lnTo>
                <a:lnTo>
                  <a:pt x="0" y="0"/>
                </a:lnTo>
                <a:lnTo>
                  <a:pt x="3485940" y="0"/>
                </a:lnTo>
                <a:lnTo>
                  <a:pt x="3485940" y="2780037"/>
                </a:lnTo>
                <a:close/>
              </a:path>
            </a:pathLst>
          </a:custGeom>
          <a:blipFill>
            <a:blip r:embed="rId3">
              <a:alphaModFix amt="4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678781" y="9844339"/>
            <a:ext cx="12154650" cy="2856343"/>
          </a:xfrm>
          <a:custGeom>
            <a:avLst/>
            <a:gdLst/>
            <a:ahLst/>
            <a:cxnLst/>
            <a:rect r="r" b="b" t="t" l="l"/>
            <a:pathLst>
              <a:path h="2856343" w="12154650">
                <a:moveTo>
                  <a:pt x="0" y="0"/>
                </a:moveTo>
                <a:lnTo>
                  <a:pt x="12154651" y="0"/>
                </a:lnTo>
                <a:lnTo>
                  <a:pt x="12154651" y="2856343"/>
                </a:lnTo>
                <a:lnTo>
                  <a:pt x="0" y="28563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5717938" y="-2302248"/>
            <a:ext cx="12154650" cy="2856343"/>
          </a:xfrm>
          <a:custGeom>
            <a:avLst/>
            <a:gdLst/>
            <a:ahLst/>
            <a:cxnLst/>
            <a:rect r="r" b="b" t="t" l="l"/>
            <a:pathLst>
              <a:path h="2856343" w="12154650">
                <a:moveTo>
                  <a:pt x="12154651" y="2856343"/>
                </a:moveTo>
                <a:lnTo>
                  <a:pt x="0" y="2856343"/>
                </a:lnTo>
                <a:lnTo>
                  <a:pt x="0" y="0"/>
                </a:lnTo>
                <a:lnTo>
                  <a:pt x="12154651" y="0"/>
                </a:lnTo>
                <a:lnTo>
                  <a:pt x="12154651" y="285634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5409" y="5626751"/>
            <a:ext cx="1811383" cy="2257175"/>
          </a:xfrm>
          <a:custGeom>
            <a:avLst/>
            <a:gdLst/>
            <a:ahLst/>
            <a:cxnLst/>
            <a:rect r="r" b="b" t="t" l="l"/>
            <a:pathLst>
              <a:path h="2257175" w="1811383">
                <a:moveTo>
                  <a:pt x="0" y="0"/>
                </a:moveTo>
                <a:lnTo>
                  <a:pt x="1811382" y="0"/>
                </a:lnTo>
                <a:lnTo>
                  <a:pt x="1811382" y="2257175"/>
                </a:lnTo>
                <a:lnTo>
                  <a:pt x="0" y="2257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444075" y="4905838"/>
            <a:ext cx="1484224" cy="1849501"/>
          </a:xfrm>
          <a:custGeom>
            <a:avLst/>
            <a:gdLst/>
            <a:ahLst/>
            <a:cxnLst/>
            <a:rect r="r" b="b" t="t" l="l"/>
            <a:pathLst>
              <a:path h="1849501" w="1484224">
                <a:moveTo>
                  <a:pt x="0" y="0"/>
                </a:moveTo>
                <a:lnTo>
                  <a:pt x="1484224" y="0"/>
                </a:lnTo>
                <a:lnTo>
                  <a:pt x="1484224" y="1849501"/>
                </a:lnTo>
                <a:lnTo>
                  <a:pt x="0" y="18495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true" rot="-5400000">
            <a:off x="-1742970" y="3193027"/>
            <a:ext cx="3485940" cy="2780037"/>
          </a:xfrm>
          <a:custGeom>
            <a:avLst/>
            <a:gdLst/>
            <a:ahLst/>
            <a:cxnLst/>
            <a:rect r="r" b="b" t="t" l="l"/>
            <a:pathLst>
              <a:path h="2780037" w="3485940">
                <a:moveTo>
                  <a:pt x="3485940" y="2780037"/>
                </a:moveTo>
                <a:lnTo>
                  <a:pt x="0" y="2780037"/>
                </a:lnTo>
                <a:lnTo>
                  <a:pt x="0" y="0"/>
                </a:lnTo>
                <a:lnTo>
                  <a:pt x="3485940" y="0"/>
                </a:lnTo>
                <a:lnTo>
                  <a:pt x="3485940" y="2780037"/>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true" rot="-10800000">
            <a:off x="5126051" y="88969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pic>
        <p:nvPicPr>
          <p:cNvPr name="Picture 11" id="11">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3604480" y="2382883"/>
            <a:ext cx="11079040" cy="7217616"/>
          </a:xfrm>
          <a:prstGeom prst="rect">
            <a:avLst/>
          </a:prstGeom>
        </p:spPr>
      </p:pic>
      <p:sp>
        <p:nvSpPr>
          <p:cNvPr name="TextBox 12" id="12"/>
          <p:cNvSpPr txBox="true"/>
          <p:nvPr/>
        </p:nvSpPr>
        <p:spPr>
          <a:xfrm rot="0">
            <a:off x="17036157" y="8896083"/>
            <a:ext cx="376163"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15</a:t>
            </a: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8392284"/>
            <a:ext cx="3981684" cy="1732033"/>
          </a:xfrm>
          <a:custGeom>
            <a:avLst/>
            <a:gdLst/>
            <a:ahLst/>
            <a:cxnLst/>
            <a:rect r="r" b="b" t="t" l="l"/>
            <a:pathLst>
              <a:path h="1732033" w="3981684">
                <a:moveTo>
                  <a:pt x="0" y="0"/>
                </a:moveTo>
                <a:lnTo>
                  <a:pt x="3981684" y="0"/>
                </a:lnTo>
                <a:lnTo>
                  <a:pt x="3981684" y="1732032"/>
                </a:lnTo>
                <a:lnTo>
                  <a:pt x="0" y="1732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5380"/>
            <a:ext cx="15667064" cy="1974811"/>
          </a:xfrm>
          <a:prstGeom prst="rect">
            <a:avLst/>
          </a:prstGeom>
        </p:spPr>
        <p:txBody>
          <a:bodyPr anchor="t" rtlCol="false" tIns="0" lIns="0" bIns="0" rIns="0">
            <a:spAutoFit/>
          </a:bodyPr>
          <a:lstStyle/>
          <a:p>
            <a:pPr algn="ctr">
              <a:lnSpc>
                <a:spcPts val="16100"/>
              </a:lnSpc>
              <a:spcBef>
                <a:spcPct val="0"/>
              </a:spcBef>
            </a:pPr>
            <a:r>
              <a:rPr lang="en-US" sz="11500" i="true">
                <a:solidFill>
                  <a:srgbClr val="5CE1E6"/>
                </a:solidFill>
                <a:latin typeface="Anton Italics"/>
                <a:ea typeface="Anton Italics"/>
                <a:cs typeface="Anton Italics"/>
                <a:sym typeface="Anton Italics"/>
              </a:rPr>
              <a:t>REKOMENDASI</a:t>
            </a:r>
          </a:p>
        </p:txBody>
      </p:sp>
      <p:sp>
        <p:nvSpPr>
          <p:cNvPr name="Freeform 5" id="5"/>
          <p:cNvSpPr/>
          <p:nvPr/>
        </p:nvSpPr>
        <p:spPr>
          <a:xfrm flipH="true" flipV="true" rot="0">
            <a:off x="15516330" y="-361318"/>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46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678781" y="9639111"/>
            <a:ext cx="12154650" cy="2856343"/>
          </a:xfrm>
          <a:custGeom>
            <a:avLst/>
            <a:gdLst/>
            <a:ahLst/>
            <a:cxnLst/>
            <a:rect r="r" b="b" t="t" l="l"/>
            <a:pathLst>
              <a:path h="2856343" w="12154650">
                <a:moveTo>
                  <a:pt x="0" y="0"/>
                </a:moveTo>
                <a:lnTo>
                  <a:pt x="12154651" y="0"/>
                </a:lnTo>
                <a:lnTo>
                  <a:pt x="12154651" y="2856343"/>
                </a:lnTo>
                <a:lnTo>
                  <a:pt x="0" y="28563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0">
            <a:off x="-5717938" y="-2302248"/>
            <a:ext cx="12154650" cy="2856343"/>
          </a:xfrm>
          <a:custGeom>
            <a:avLst/>
            <a:gdLst/>
            <a:ahLst/>
            <a:cxnLst/>
            <a:rect r="r" b="b" t="t" l="l"/>
            <a:pathLst>
              <a:path h="2856343" w="12154650">
                <a:moveTo>
                  <a:pt x="12154651" y="2856343"/>
                </a:moveTo>
                <a:lnTo>
                  <a:pt x="0" y="2856343"/>
                </a:lnTo>
                <a:lnTo>
                  <a:pt x="0" y="0"/>
                </a:lnTo>
                <a:lnTo>
                  <a:pt x="12154651" y="0"/>
                </a:lnTo>
                <a:lnTo>
                  <a:pt x="12154651" y="2856343"/>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93441" y="2418718"/>
            <a:ext cx="2750739" cy="3427712"/>
          </a:xfrm>
          <a:custGeom>
            <a:avLst/>
            <a:gdLst/>
            <a:ahLst/>
            <a:cxnLst/>
            <a:rect r="r" b="b" t="t" l="l"/>
            <a:pathLst>
              <a:path h="3427712" w="2750739">
                <a:moveTo>
                  <a:pt x="0" y="0"/>
                </a:moveTo>
                <a:lnTo>
                  <a:pt x="2750738" y="0"/>
                </a:lnTo>
                <a:lnTo>
                  <a:pt x="2750738" y="3427712"/>
                </a:lnTo>
                <a:lnTo>
                  <a:pt x="0" y="34277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444075" y="4905838"/>
            <a:ext cx="1484224" cy="1849501"/>
          </a:xfrm>
          <a:custGeom>
            <a:avLst/>
            <a:gdLst/>
            <a:ahLst/>
            <a:cxnLst/>
            <a:rect r="r" b="b" t="t" l="l"/>
            <a:pathLst>
              <a:path h="1849501" w="1484224">
                <a:moveTo>
                  <a:pt x="0" y="0"/>
                </a:moveTo>
                <a:lnTo>
                  <a:pt x="1484224" y="0"/>
                </a:lnTo>
                <a:lnTo>
                  <a:pt x="1484224" y="1849501"/>
                </a:lnTo>
                <a:lnTo>
                  <a:pt x="0" y="18495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true" rot="-5400000">
            <a:off x="-1742970" y="3193027"/>
            <a:ext cx="3485940" cy="2780037"/>
          </a:xfrm>
          <a:custGeom>
            <a:avLst/>
            <a:gdLst/>
            <a:ahLst/>
            <a:cxnLst/>
            <a:rect r="r" b="b" t="t" l="l"/>
            <a:pathLst>
              <a:path h="2780037" w="3485940">
                <a:moveTo>
                  <a:pt x="3485940" y="2780037"/>
                </a:moveTo>
                <a:lnTo>
                  <a:pt x="0" y="2780037"/>
                </a:lnTo>
                <a:lnTo>
                  <a:pt x="0" y="0"/>
                </a:lnTo>
                <a:lnTo>
                  <a:pt x="3485940" y="0"/>
                </a:lnTo>
                <a:lnTo>
                  <a:pt x="3485940" y="2780037"/>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true" rot="-10800000">
            <a:off x="4416201" y="88969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840525" y="3211180"/>
            <a:ext cx="11204908" cy="5232400"/>
          </a:xfrm>
          <a:prstGeom prst="rect">
            <a:avLst/>
          </a:prstGeom>
        </p:spPr>
        <p:txBody>
          <a:bodyPr anchor="t" rtlCol="false" tIns="0" lIns="0" bIns="0" rIns="0">
            <a:spAutoFit/>
          </a:bodyPr>
          <a:lstStyle/>
          <a:p>
            <a:pPr algn="just">
              <a:lnSpc>
                <a:spcPts val="3499"/>
              </a:lnSpc>
            </a:pPr>
            <a:r>
              <a:rPr lang="en-US" sz="2499" b="true">
                <a:solidFill>
                  <a:srgbClr val="FFFFFF"/>
                </a:solidFill>
                <a:latin typeface="Montserrat Bold"/>
                <a:ea typeface="Montserrat Bold"/>
                <a:cs typeface="Montserrat Bold"/>
                <a:sym typeface="Montserrat Bold"/>
              </a:rPr>
              <a:t>1.Tonjolkan Keunggulan Ekonomi</a:t>
            </a:r>
          </a:p>
          <a:p>
            <a:pPr algn="just">
              <a:lnSpc>
                <a:spcPts val="3499"/>
              </a:lnSpc>
            </a:pPr>
            <a:r>
              <a:rPr lang="en-US" sz="2499">
                <a:solidFill>
                  <a:srgbClr val="FFFFFF"/>
                </a:solidFill>
                <a:latin typeface="Montserrat"/>
                <a:ea typeface="Montserrat"/>
                <a:cs typeface="Montserrat"/>
                <a:sym typeface="Montserrat"/>
              </a:rPr>
              <a:t>Fokus pada aspek murah dan irit bahan bakar sebagai nilai jual utama.</a:t>
            </a:r>
          </a:p>
          <a:p>
            <a:pPr algn="just">
              <a:lnSpc>
                <a:spcPts val="3499"/>
              </a:lnSpc>
            </a:pPr>
            <a:r>
              <a:rPr lang="en-US" sz="2499" b="true">
                <a:solidFill>
                  <a:srgbClr val="FFFFFF"/>
                </a:solidFill>
                <a:latin typeface="Montserrat Bold"/>
                <a:ea typeface="Montserrat Bold"/>
                <a:cs typeface="Montserrat Bold"/>
                <a:sym typeface="Montserrat Bold"/>
              </a:rPr>
              <a:t>2. </a:t>
            </a:r>
            <a:r>
              <a:rPr lang="en-US" sz="2499" b="true">
                <a:solidFill>
                  <a:srgbClr val="FFFFFF"/>
                </a:solidFill>
                <a:latin typeface="Montserrat Bold"/>
                <a:ea typeface="Montserrat Bold"/>
                <a:cs typeface="Montserrat Bold"/>
                <a:sym typeface="Montserrat Bold"/>
              </a:rPr>
              <a:t>Tingkatkan Kenyamanan</a:t>
            </a:r>
          </a:p>
          <a:p>
            <a:pPr algn="just">
              <a:lnSpc>
                <a:spcPts val="3499"/>
              </a:lnSpc>
            </a:pPr>
            <a:r>
              <a:rPr lang="en-US" sz="2499">
                <a:solidFill>
                  <a:srgbClr val="FFFFFF"/>
                </a:solidFill>
                <a:latin typeface="Montserrat"/>
                <a:ea typeface="Montserrat"/>
                <a:cs typeface="Montserrat"/>
                <a:sym typeface="Montserrat"/>
              </a:rPr>
              <a:t>Perbaiki fitur interior dan kenyamanan kabin untuk memenuhi ekspektasi konsumen.</a:t>
            </a:r>
          </a:p>
          <a:p>
            <a:pPr algn="just">
              <a:lnSpc>
                <a:spcPts val="3499"/>
              </a:lnSpc>
            </a:pPr>
            <a:r>
              <a:rPr lang="en-US" b="true" sz="2499">
                <a:solidFill>
                  <a:srgbClr val="FFFFFF"/>
                </a:solidFill>
                <a:latin typeface="Montserrat Bold"/>
                <a:ea typeface="Montserrat Bold"/>
                <a:cs typeface="Montserrat Bold"/>
                <a:sym typeface="Montserrat Bold"/>
              </a:rPr>
              <a:t>3. Manfaatkan Media Sosial untuk Edukasi dan Branding</a:t>
            </a:r>
            <a:r>
              <a:rPr lang="en-US" sz="2499">
                <a:solidFill>
                  <a:srgbClr val="FFFFFF"/>
                </a:solidFill>
                <a:latin typeface="Montserrat"/>
                <a:ea typeface="Montserrat"/>
                <a:cs typeface="Montserrat"/>
                <a:sym typeface="Montserrat"/>
              </a:rPr>
              <a:t> </a:t>
            </a:r>
          </a:p>
          <a:p>
            <a:pPr algn="just">
              <a:lnSpc>
                <a:spcPts val="3499"/>
              </a:lnSpc>
            </a:pPr>
            <a:r>
              <a:rPr lang="en-US" sz="2499">
                <a:solidFill>
                  <a:srgbClr val="FFFFFF"/>
                </a:solidFill>
                <a:latin typeface="Montserrat"/>
                <a:ea typeface="Montserrat"/>
                <a:cs typeface="Montserrat"/>
                <a:sym typeface="Montserrat"/>
              </a:rPr>
              <a:t>Buat konten kreatif yang edukatif dan menarik agar calon pembeli lebih paham keunggulan LCGC.</a:t>
            </a:r>
          </a:p>
          <a:p>
            <a:pPr algn="just">
              <a:lnSpc>
                <a:spcPts val="3499"/>
              </a:lnSpc>
            </a:pPr>
            <a:r>
              <a:rPr lang="en-US" b="true" sz="2499">
                <a:solidFill>
                  <a:srgbClr val="FFFFFF"/>
                </a:solidFill>
                <a:latin typeface="Montserrat Bold"/>
                <a:ea typeface="Montserrat Bold"/>
                <a:cs typeface="Montserrat Bold"/>
                <a:sym typeface="Montserrat Bold"/>
              </a:rPr>
              <a:t>4. Inovasi Teknologi Keselamatan</a:t>
            </a:r>
          </a:p>
          <a:p>
            <a:pPr algn="just">
              <a:lnSpc>
                <a:spcPts val="3499"/>
              </a:lnSpc>
            </a:pPr>
            <a:r>
              <a:rPr lang="en-US" sz="2499">
                <a:solidFill>
                  <a:srgbClr val="FFFFFF"/>
                </a:solidFill>
                <a:latin typeface="Montserrat"/>
                <a:ea typeface="Montserrat"/>
                <a:cs typeface="Montserrat"/>
                <a:sym typeface="Montserrat"/>
              </a:rPr>
              <a:t>Tingkatkan fitur keselamatan modern untuk menambah nilai dan daya tarik mobil.</a:t>
            </a:r>
          </a:p>
        </p:txBody>
      </p:sp>
      <p:sp>
        <p:nvSpPr>
          <p:cNvPr name="TextBox 13" id="13"/>
          <p:cNvSpPr txBox="true"/>
          <p:nvPr/>
        </p:nvSpPr>
        <p:spPr>
          <a:xfrm rot="0">
            <a:off x="16875137" y="8743925"/>
            <a:ext cx="392162"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8392284"/>
            <a:ext cx="3981684" cy="1732033"/>
          </a:xfrm>
          <a:custGeom>
            <a:avLst/>
            <a:gdLst/>
            <a:ahLst/>
            <a:cxnLst/>
            <a:rect r="r" b="b" t="t" l="l"/>
            <a:pathLst>
              <a:path h="1732033" w="3981684">
                <a:moveTo>
                  <a:pt x="0" y="0"/>
                </a:moveTo>
                <a:lnTo>
                  <a:pt x="3981684" y="0"/>
                </a:lnTo>
                <a:lnTo>
                  <a:pt x="3981684" y="1732032"/>
                </a:lnTo>
                <a:lnTo>
                  <a:pt x="0" y="1732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5380"/>
            <a:ext cx="15667064" cy="1974811"/>
          </a:xfrm>
          <a:prstGeom prst="rect">
            <a:avLst/>
          </a:prstGeom>
        </p:spPr>
        <p:txBody>
          <a:bodyPr anchor="t" rtlCol="false" tIns="0" lIns="0" bIns="0" rIns="0">
            <a:spAutoFit/>
          </a:bodyPr>
          <a:lstStyle/>
          <a:p>
            <a:pPr algn="ctr">
              <a:lnSpc>
                <a:spcPts val="16100"/>
              </a:lnSpc>
              <a:spcBef>
                <a:spcPct val="0"/>
              </a:spcBef>
            </a:pPr>
            <a:r>
              <a:rPr lang="en-US" sz="11500" i="true">
                <a:solidFill>
                  <a:srgbClr val="5CE1E6"/>
                </a:solidFill>
                <a:latin typeface="Anton Italics"/>
                <a:ea typeface="Anton Italics"/>
                <a:cs typeface="Anton Italics"/>
                <a:sym typeface="Anton Italics"/>
              </a:rPr>
              <a:t>KESIMPULAN</a:t>
            </a:r>
          </a:p>
        </p:txBody>
      </p:sp>
      <p:sp>
        <p:nvSpPr>
          <p:cNvPr name="Freeform 5" id="5"/>
          <p:cNvSpPr/>
          <p:nvPr/>
        </p:nvSpPr>
        <p:spPr>
          <a:xfrm flipH="true" flipV="true" rot="0">
            <a:off x="15516330" y="-361318"/>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46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678781" y="9639111"/>
            <a:ext cx="12154650" cy="2856343"/>
          </a:xfrm>
          <a:custGeom>
            <a:avLst/>
            <a:gdLst/>
            <a:ahLst/>
            <a:cxnLst/>
            <a:rect r="r" b="b" t="t" l="l"/>
            <a:pathLst>
              <a:path h="2856343" w="12154650">
                <a:moveTo>
                  <a:pt x="0" y="0"/>
                </a:moveTo>
                <a:lnTo>
                  <a:pt x="12154651" y="0"/>
                </a:lnTo>
                <a:lnTo>
                  <a:pt x="12154651" y="2856343"/>
                </a:lnTo>
                <a:lnTo>
                  <a:pt x="0" y="28563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0">
            <a:off x="-5717938" y="-2302248"/>
            <a:ext cx="12154650" cy="2856343"/>
          </a:xfrm>
          <a:custGeom>
            <a:avLst/>
            <a:gdLst/>
            <a:ahLst/>
            <a:cxnLst/>
            <a:rect r="r" b="b" t="t" l="l"/>
            <a:pathLst>
              <a:path h="2856343" w="12154650">
                <a:moveTo>
                  <a:pt x="12154651" y="2856343"/>
                </a:moveTo>
                <a:lnTo>
                  <a:pt x="0" y="2856343"/>
                </a:lnTo>
                <a:lnTo>
                  <a:pt x="0" y="0"/>
                </a:lnTo>
                <a:lnTo>
                  <a:pt x="12154651" y="0"/>
                </a:lnTo>
                <a:lnTo>
                  <a:pt x="12154651" y="2856343"/>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93441" y="2418718"/>
            <a:ext cx="2750739" cy="3427712"/>
          </a:xfrm>
          <a:custGeom>
            <a:avLst/>
            <a:gdLst/>
            <a:ahLst/>
            <a:cxnLst/>
            <a:rect r="r" b="b" t="t" l="l"/>
            <a:pathLst>
              <a:path h="3427712" w="2750739">
                <a:moveTo>
                  <a:pt x="0" y="0"/>
                </a:moveTo>
                <a:lnTo>
                  <a:pt x="2750738" y="0"/>
                </a:lnTo>
                <a:lnTo>
                  <a:pt x="2750738" y="3427712"/>
                </a:lnTo>
                <a:lnTo>
                  <a:pt x="0" y="34277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444075" y="4905838"/>
            <a:ext cx="1484224" cy="1849501"/>
          </a:xfrm>
          <a:custGeom>
            <a:avLst/>
            <a:gdLst/>
            <a:ahLst/>
            <a:cxnLst/>
            <a:rect r="r" b="b" t="t" l="l"/>
            <a:pathLst>
              <a:path h="1849501" w="1484224">
                <a:moveTo>
                  <a:pt x="0" y="0"/>
                </a:moveTo>
                <a:lnTo>
                  <a:pt x="1484224" y="0"/>
                </a:lnTo>
                <a:lnTo>
                  <a:pt x="1484224" y="1849501"/>
                </a:lnTo>
                <a:lnTo>
                  <a:pt x="0" y="18495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true" rot="-5400000">
            <a:off x="-1742970" y="3193027"/>
            <a:ext cx="3485940" cy="2780037"/>
          </a:xfrm>
          <a:custGeom>
            <a:avLst/>
            <a:gdLst/>
            <a:ahLst/>
            <a:cxnLst/>
            <a:rect r="r" b="b" t="t" l="l"/>
            <a:pathLst>
              <a:path h="2780037" w="3485940">
                <a:moveTo>
                  <a:pt x="3485940" y="2780037"/>
                </a:moveTo>
                <a:lnTo>
                  <a:pt x="0" y="2780037"/>
                </a:lnTo>
                <a:lnTo>
                  <a:pt x="0" y="0"/>
                </a:lnTo>
                <a:lnTo>
                  <a:pt x="3485940" y="0"/>
                </a:lnTo>
                <a:lnTo>
                  <a:pt x="3485940" y="2780037"/>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true" rot="-10800000">
            <a:off x="4416201" y="88969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552561" y="3157214"/>
            <a:ext cx="12203545" cy="5033645"/>
          </a:xfrm>
          <a:prstGeom prst="rect">
            <a:avLst/>
          </a:prstGeom>
        </p:spPr>
        <p:txBody>
          <a:bodyPr anchor="t" rtlCol="false" tIns="0" lIns="0" bIns="0" rIns="0">
            <a:spAutoFit/>
          </a:bodyPr>
          <a:lstStyle/>
          <a:p>
            <a:pPr algn="just" marL="690881" indent="-345440" lvl="1">
              <a:lnSpc>
                <a:spcPts val="4480"/>
              </a:lnSpc>
              <a:buAutoNum type="arabicPeriod" startAt="1"/>
            </a:pPr>
            <a:r>
              <a:rPr lang="en-US" sz="3200">
                <a:solidFill>
                  <a:srgbClr val="FFFFFF"/>
                </a:solidFill>
                <a:latin typeface="Montserrat"/>
                <a:ea typeface="Montserrat"/>
                <a:cs typeface="Montserrat"/>
                <a:sym typeface="Montserrat"/>
              </a:rPr>
              <a:t>Mayoritas masyarakaat menunjukkan respon netral terkait mobil LCGC, sentimen negatif dan positif memiliki jumlah respon yang tidak berbeda jauh.</a:t>
            </a:r>
          </a:p>
          <a:p>
            <a:pPr algn="just" marL="690881" indent="-345440" lvl="1">
              <a:lnSpc>
                <a:spcPts val="4480"/>
              </a:lnSpc>
              <a:buAutoNum type="arabicPeriod" startAt="1"/>
            </a:pPr>
            <a:r>
              <a:rPr lang="en-US" b="true" sz="3200">
                <a:solidFill>
                  <a:srgbClr val="FFFFFF"/>
                </a:solidFill>
                <a:latin typeface="Montserrat Bold"/>
                <a:ea typeface="Montserrat Bold"/>
                <a:cs typeface="Montserrat Bold"/>
                <a:sym typeface="Montserrat Bold"/>
              </a:rPr>
              <a:t>#mobillcgc</a:t>
            </a:r>
            <a:r>
              <a:rPr lang="en-US" sz="3200">
                <a:solidFill>
                  <a:srgbClr val="FFFFFF"/>
                </a:solidFill>
                <a:latin typeface="Montserrat"/>
                <a:ea typeface="Montserrat"/>
                <a:cs typeface="Montserrat"/>
                <a:sym typeface="Montserrat"/>
              </a:rPr>
              <a:t>, </a:t>
            </a:r>
            <a:r>
              <a:rPr lang="en-US" b="true" sz="3200">
                <a:solidFill>
                  <a:srgbClr val="FFFFFF"/>
                </a:solidFill>
                <a:latin typeface="Montserrat Bold"/>
                <a:ea typeface="Montserrat Bold"/>
                <a:cs typeface="Montserrat Bold"/>
                <a:sym typeface="Montserrat Bold"/>
              </a:rPr>
              <a:t>#mobilmurah</a:t>
            </a:r>
            <a:r>
              <a:rPr lang="en-US" sz="3200">
                <a:solidFill>
                  <a:srgbClr val="FFFFFF"/>
                </a:solidFill>
                <a:latin typeface="Montserrat"/>
                <a:ea typeface="Montserrat"/>
                <a:cs typeface="Montserrat"/>
                <a:sym typeface="Montserrat"/>
              </a:rPr>
              <a:t>,  </a:t>
            </a:r>
            <a:r>
              <a:rPr lang="en-US" b="true" sz="3200">
                <a:solidFill>
                  <a:srgbClr val="FFFFFF"/>
                </a:solidFill>
                <a:latin typeface="Montserrat Bold"/>
                <a:ea typeface="Montserrat Bold"/>
                <a:cs typeface="Montserrat Bold"/>
                <a:sym typeface="Montserrat Bold"/>
              </a:rPr>
              <a:t>#mobilirit</a:t>
            </a:r>
            <a:r>
              <a:rPr lang="en-US" sz="3200">
                <a:solidFill>
                  <a:srgbClr val="FFFFFF"/>
                </a:solidFill>
                <a:latin typeface="Montserrat"/>
                <a:ea typeface="Montserrat"/>
                <a:cs typeface="Montserrat"/>
                <a:sym typeface="Montserrat"/>
              </a:rPr>
              <a:t> mencerminkan harga murah dan irit bensin. Artinya, mobil LCGC dapat menghemat  biaya dan  juga energi.</a:t>
            </a:r>
          </a:p>
          <a:p>
            <a:pPr algn="just" marL="690881" indent="-345440" lvl="1">
              <a:lnSpc>
                <a:spcPts val="4480"/>
              </a:lnSpc>
              <a:buAutoNum type="arabicPeriod" startAt="1"/>
            </a:pPr>
            <a:r>
              <a:rPr lang="en-US" sz="3200">
                <a:solidFill>
                  <a:srgbClr val="FFFFFF"/>
                </a:solidFill>
                <a:latin typeface="Montserrat"/>
                <a:ea typeface="Montserrat"/>
                <a:cs typeface="Montserrat"/>
                <a:sym typeface="Montserrat"/>
              </a:rPr>
              <a:t> Topik utama yang sering dibicarakan, yaitu seputar merk mobil LCGC, harga,  kapasitas mobil,  dan pengalaman pengguna LCGC.</a:t>
            </a:r>
          </a:p>
        </p:txBody>
      </p:sp>
      <p:sp>
        <p:nvSpPr>
          <p:cNvPr name="TextBox 13" id="13"/>
          <p:cNvSpPr txBox="true"/>
          <p:nvPr/>
        </p:nvSpPr>
        <p:spPr>
          <a:xfrm rot="0">
            <a:off x="16870425" y="8611219"/>
            <a:ext cx="385589"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0" y="0"/>
            <a:ext cx="13911761" cy="13911761"/>
          </a:xfrm>
          <a:custGeom>
            <a:avLst/>
            <a:gdLst/>
            <a:ahLst/>
            <a:cxnLst/>
            <a:rect r="r" b="b" t="t" l="l"/>
            <a:pathLst>
              <a:path h="13911761" w="13911761">
                <a:moveTo>
                  <a:pt x="0" y="0"/>
                </a:moveTo>
                <a:lnTo>
                  <a:pt x="13911761" y="0"/>
                </a:lnTo>
                <a:lnTo>
                  <a:pt x="13911761" y="13911761"/>
                </a:lnTo>
                <a:lnTo>
                  <a:pt x="0" y="13911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44643" y="7830129"/>
            <a:ext cx="12154650" cy="2856343"/>
          </a:xfrm>
          <a:custGeom>
            <a:avLst/>
            <a:gdLst/>
            <a:ahLst/>
            <a:cxnLst/>
            <a:rect r="r" b="b" t="t" l="l"/>
            <a:pathLst>
              <a:path h="2856343" w="12154650">
                <a:moveTo>
                  <a:pt x="0" y="0"/>
                </a:moveTo>
                <a:lnTo>
                  <a:pt x="12154650" y="0"/>
                </a:lnTo>
                <a:lnTo>
                  <a:pt x="12154650" y="2856342"/>
                </a:lnTo>
                <a:lnTo>
                  <a:pt x="0" y="28563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73692" y="6819781"/>
            <a:ext cx="2356612" cy="2356612"/>
          </a:xfrm>
          <a:custGeom>
            <a:avLst/>
            <a:gdLst/>
            <a:ahLst/>
            <a:cxnLst/>
            <a:rect r="r" b="b" t="t" l="l"/>
            <a:pathLst>
              <a:path h="2356612" w="2356612">
                <a:moveTo>
                  <a:pt x="0" y="0"/>
                </a:moveTo>
                <a:lnTo>
                  <a:pt x="2356612" y="0"/>
                </a:lnTo>
                <a:lnTo>
                  <a:pt x="2356612" y="2356613"/>
                </a:lnTo>
                <a:lnTo>
                  <a:pt x="0" y="2356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445734" y="7709954"/>
            <a:ext cx="1598366" cy="1598366"/>
          </a:xfrm>
          <a:custGeom>
            <a:avLst/>
            <a:gdLst/>
            <a:ahLst/>
            <a:cxnLst/>
            <a:rect r="r" b="b" t="t" l="l"/>
            <a:pathLst>
              <a:path h="1598366" w="1598366">
                <a:moveTo>
                  <a:pt x="0" y="0"/>
                </a:moveTo>
                <a:lnTo>
                  <a:pt x="1598365" y="0"/>
                </a:lnTo>
                <a:lnTo>
                  <a:pt x="1598365" y="1598366"/>
                </a:lnTo>
                <a:lnTo>
                  <a:pt x="0" y="15983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46551" y="9464686"/>
            <a:ext cx="950832" cy="950832"/>
          </a:xfrm>
          <a:custGeom>
            <a:avLst/>
            <a:gdLst/>
            <a:ahLst/>
            <a:cxnLst/>
            <a:rect r="r" b="b" t="t" l="l"/>
            <a:pathLst>
              <a:path h="950832" w="950832">
                <a:moveTo>
                  <a:pt x="0" y="0"/>
                </a:moveTo>
                <a:lnTo>
                  <a:pt x="950832" y="0"/>
                </a:lnTo>
                <a:lnTo>
                  <a:pt x="950832" y="950832"/>
                </a:lnTo>
                <a:lnTo>
                  <a:pt x="0" y="950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true" rot="0">
            <a:off x="7401030" y="-884973"/>
            <a:ext cx="3485940" cy="2780037"/>
          </a:xfrm>
          <a:custGeom>
            <a:avLst/>
            <a:gdLst/>
            <a:ahLst/>
            <a:cxnLst/>
            <a:rect r="r" b="b" t="t" l="l"/>
            <a:pathLst>
              <a:path h="2780037" w="3485940">
                <a:moveTo>
                  <a:pt x="0" y="2780037"/>
                </a:moveTo>
                <a:lnTo>
                  <a:pt x="3485940" y="2780037"/>
                </a:lnTo>
                <a:lnTo>
                  <a:pt x="3485940" y="0"/>
                </a:lnTo>
                <a:lnTo>
                  <a:pt x="0" y="0"/>
                </a:lnTo>
                <a:lnTo>
                  <a:pt x="0" y="2780037"/>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316619" y="-1102757"/>
            <a:ext cx="7561961" cy="1777061"/>
          </a:xfrm>
          <a:custGeom>
            <a:avLst/>
            <a:gdLst/>
            <a:ahLst/>
            <a:cxnLst/>
            <a:rect r="r" b="b" t="t" l="l"/>
            <a:pathLst>
              <a:path h="1777061" w="7561961">
                <a:moveTo>
                  <a:pt x="0" y="0"/>
                </a:moveTo>
                <a:lnTo>
                  <a:pt x="7561961" y="0"/>
                </a:lnTo>
                <a:lnTo>
                  <a:pt x="7561961" y="1777061"/>
                </a:lnTo>
                <a:lnTo>
                  <a:pt x="0" y="1777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507620" y="8012408"/>
            <a:ext cx="3485940" cy="2780037"/>
          </a:xfrm>
          <a:custGeom>
            <a:avLst/>
            <a:gdLst/>
            <a:ahLst/>
            <a:cxnLst/>
            <a:rect r="r" b="b" t="t" l="l"/>
            <a:pathLst>
              <a:path h="2780037" w="3485940">
                <a:moveTo>
                  <a:pt x="0" y="0"/>
                </a:moveTo>
                <a:lnTo>
                  <a:pt x="3485940" y="0"/>
                </a:lnTo>
                <a:lnTo>
                  <a:pt x="3485940" y="2780036"/>
                </a:lnTo>
                <a:lnTo>
                  <a:pt x="0" y="2780036"/>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028700" y="782227"/>
            <a:ext cx="492946" cy="492946"/>
          </a:xfrm>
          <a:custGeom>
            <a:avLst/>
            <a:gdLst/>
            <a:ahLst/>
            <a:cxnLst/>
            <a:rect r="r" b="b" t="t" l="l"/>
            <a:pathLst>
              <a:path h="492946" w="492946">
                <a:moveTo>
                  <a:pt x="0" y="0"/>
                </a:moveTo>
                <a:lnTo>
                  <a:pt x="492946" y="0"/>
                </a:lnTo>
                <a:lnTo>
                  <a:pt x="492946" y="492946"/>
                </a:lnTo>
                <a:lnTo>
                  <a:pt x="0" y="4929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4868539" y="2416165"/>
            <a:ext cx="8550922" cy="2727335"/>
          </a:xfrm>
          <a:prstGeom prst="rect">
            <a:avLst/>
          </a:prstGeom>
        </p:spPr>
        <p:txBody>
          <a:bodyPr anchor="t" rtlCol="false" tIns="0" lIns="0" bIns="0" rIns="0">
            <a:spAutoFit/>
          </a:bodyPr>
          <a:lstStyle/>
          <a:p>
            <a:pPr algn="ctr">
              <a:lnSpc>
                <a:spcPts val="22399"/>
              </a:lnSpc>
              <a:spcBef>
                <a:spcPct val="0"/>
              </a:spcBef>
            </a:pPr>
            <a:r>
              <a:rPr lang="en-US" sz="15999" i="true">
                <a:solidFill>
                  <a:srgbClr val="5CE1E6"/>
                </a:solidFill>
                <a:latin typeface="Anton Italics"/>
                <a:ea typeface="Anton Italics"/>
                <a:cs typeface="Anton Italics"/>
                <a:sym typeface="Anton Italics"/>
              </a:rPr>
              <a:t>Thank You </a:t>
            </a:r>
          </a:p>
        </p:txBody>
      </p:sp>
      <p:sp>
        <p:nvSpPr>
          <p:cNvPr name="TextBox 13" id="13"/>
          <p:cNvSpPr txBox="true"/>
          <p:nvPr/>
        </p:nvSpPr>
        <p:spPr>
          <a:xfrm rot="0">
            <a:off x="1693566" y="805699"/>
            <a:ext cx="3484129" cy="455499"/>
          </a:xfrm>
          <a:prstGeom prst="rect">
            <a:avLst/>
          </a:prstGeom>
        </p:spPr>
        <p:txBody>
          <a:bodyPr anchor="t" rtlCol="false" tIns="0" lIns="0" bIns="0" rIns="0">
            <a:spAutoFit/>
          </a:bodyPr>
          <a:lstStyle/>
          <a:p>
            <a:pPr algn="l">
              <a:lnSpc>
                <a:spcPts val="3657"/>
              </a:lnSpc>
            </a:pPr>
            <a:r>
              <a:rPr lang="en-US" sz="3099" i="true">
                <a:solidFill>
                  <a:srgbClr val="FFFFFF"/>
                </a:solidFill>
                <a:latin typeface="Anton Italics"/>
                <a:ea typeface="Anton Italics"/>
                <a:cs typeface="Anton Italics"/>
                <a:sym typeface="Anton Italics"/>
              </a:rPr>
              <a:t>ANALISIS MEDIA SOSIAL</a:t>
            </a:r>
          </a:p>
        </p:txBody>
      </p:sp>
      <p:sp>
        <p:nvSpPr>
          <p:cNvPr name="TextBox 14" id="14"/>
          <p:cNvSpPr txBox="true"/>
          <p:nvPr/>
        </p:nvSpPr>
        <p:spPr>
          <a:xfrm rot="0">
            <a:off x="2121967" y="5271842"/>
            <a:ext cx="3484129" cy="474853"/>
          </a:xfrm>
          <a:prstGeom prst="rect">
            <a:avLst/>
          </a:prstGeom>
        </p:spPr>
        <p:txBody>
          <a:bodyPr anchor="t" rtlCol="false" tIns="0" lIns="0" bIns="0" rIns="0">
            <a:spAutoFit/>
          </a:bodyPr>
          <a:lstStyle/>
          <a:p>
            <a:pPr algn="l" marL="690879" indent="-345439" lvl="1">
              <a:lnSpc>
                <a:spcPts val="3775"/>
              </a:lnSpc>
              <a:buFont typeface="Arial"/>
              <a:buChar char="•"/>
            </a:pPr>
            <a:r>
              <a:rPr lang="en-US" sz="3199" i="true">
                <a:solidFill>
                  <a:srgbClr val="FFFFFF"/>
                </a:solidFill>
                <a:latin typeface="Anton Italics"/>
                <a:ea typeface="Anton Italics"/>
                <a:cs typeface="Anton Italics"/>
                <a:sym typeface="Anton Italics"/>
              </a:rPr>
              <a:t>SHAFIRA AL-ZUHRA</a:t>
            </a:r>
          </a:p>
        </p:txBody>
      </p:sp>
      <p:sp>
        <p:nvSpPr>
          <p:cNvPr name="TextBox 15" id="15"/>
          <p:cNvSpPr txBox="true"/>
          <p:nvPr/>
        </p:nvSpPr>
        <p:spPr>
          <a:xfrm rot="0">
            <a:off x="6955881" y="5271842"/>
            <a:ext cx="3484129" cy="474853"/>
          </a:xfrm>
          <a:prstGeom prst="rect">
            <a:avLst/>
          </a:prstGeom>
        </p:spPr>
        <p:txBody>
          <a:bodyPr anchor="t" rtlCol="false" tIns="0" lIns="0" bIns="0" rIns="0">
            <a:spAutoFit/>
          </a:bodyPr>
          <a:lstStyle/>
          <a:p>
            <a:pPr algn="l" marL="690879" indent="-345439" lvl="1">
              <a:lnSpc>
                <a:spcPts val="3775"/>
              </a:lnSpc>
              <a:buFont typeface="Arial"/>
              <a:buChar char="•"/>
            </a:pPr>
            <a:r>
              <a:rPr lang="en-US" sz="3199" i="true">
                <a:solidFill>
                  <a:srgbClr val="FFFFFF"/>
                </a:solidFill>
                <a:latin typeface="Anton Italics"/>
                <a:ea typeface="Anton Italics"/>
                <a:cs typeface="Anton Italics"/>
                <a:sym typeface="Anton Italics"/>
              </a:rPr>
              <a:t>PUTRI MAESARAH</a:t>
            </a:r>
          </a:p>
        </p:txBody>
      </p:sp>
      <p:sp>
        <p:nvSpPr>
          <p:cNvPr name="TextBox 16" id="16"/>
          <p:cNvSpPr txBox="true"/>
          <p:nvPr/>
        </p:nvSpPr>
        <p:spPr>
          <a:xfrm rot="0">
            <a:off x="11273752" y="5271842"/>
            <a:ext cx="4789337" cy="474853"/>
          </a:xfrm>
          <a:prstGeom prst="rect">
            <a:avLst/>
          </a:prstGeom>
        </p:spPr>
        <p:txBody>
          <a:bodyPr anchor="t" rtlCol="false" tIns="0" lIns="0" bIns="0" rIns="0">
            <a:spAutoFit/>
          </a:bodyPr>
          <a:lstStyle/>
          <a:p>
            <a:pPr algn="l" marL="690879" indent="-345439" lvl="1">
              <a:lnSpc>
                <a:spcPts val="3775"/>
              </a:lnSpc>
              <a:buFont typeface="Arial"/>
              <a:buChar char="•"/>
            </a:pPr>
            <a:r>
              <a:rPr lang="en-US" sz="3199" i="true">
                <a:solidFill>
                  <a:srgbClr val="FFFFFF"/>
                </a:solidFill>
                <a:latin typeface="Anton Italics"/>
                <a:ea typeface="Anton Italics"/>
                <a:cs typeface="Anton Italics"/>
                <a:sym typeface="Anton Italics"/>
              </a:rPr>
              <a:t>MIRANITA ANISA ROHMAH</a:t>
            </a:r>
          </a:p>
        </p:txBody>
      </p:sp>
      <p:sp>
        <p:nvSpPr>
          <p:cNvPr name="TextBox 17" id="17"/>
          <p:cNvSpPr txBox="true"/>
          <p:nvPr/>
        </p:nvSpPr>
        <p:spPr>
          <a:xfrm rot="0">
            <a:off x="17015197" y="8763619"/>
            <a:ext cx="400844"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14265797" y="5939828"/>
            <a:ext cx="7826151" cy="1839145"/>
          </a:xfrm>
          <a:custGeom>
            <a:avLst/>
            <a:gdLst/>
            <a:ahLst/>
            <a:cxnLst/>
            <a:rect r="r" b="b" t="t" l="l"/>
            <a:pathLst>
              <a:path h="1839145" w="7826151">
                <a:moveTo>
                  <a:pt x="0" y="0"/>
                </a:moveTo>
                <a:lnTo>
                  <a:pt x="7826151" y="0"/>
                </a:lnTo>
                <a:lnTo>
                  <a:pt x="7826151" y="1839146"/>
                </a:lnTo>
                <a:lnTo>
                  <a:pt x="0" y="18391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3803948" y="2284417"/>
            <a:ext cx="7826151" cy="1839145"/>
          </a:xfrm>
          <a:custGeom>
            <a:avLst/>
            <a:gdLst/>
            <a:ahLst/>
            <a:cxnLst/>
            <a:rect r="r" b="b" t="t" l="l"/>
            <a:pathLst>
              <a:path h="1839145" w="7826151">
                <a:moveTo>
                  <a:pt x="0" y="0"/>
                </a:moveTo>
                <a:lnTo>
                  <a:pt x="7826151" y="0"/>
                </a:lnTo>
                <a:lnTo>
                  <a:pt x="7826151" y="1839145"/>
                </a:lnTo>
                <a:lnTo>
                  <a:pt x="0" y="1839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68429" y="1374701"/>
            <a:ext cx="6373555" cy="3152775"/>
          </a:xfrm>
          <a:prstGeom prst="rect">
            <a:avLst/>
          </a:prstGeom>
        </p:spPr>
        <p:txBody>
          <a:bodyPr anchor="t" rtlCol="false" tIns="0" lIns="0" bIns="0" rIns="0">
            <a:spAutoFit/>
          </a:bodyPr>
          <a:lstStyle/>
          <a:p>
            <a:pPr algn="l">
              <a:lnSpc>
                <a:spcPts val="12480"/>
              </a:lnSpc>
              <a:spcBef>
                <a:spcPct val="0"/>
              </a:spcBef>
            </a:pPr>
            <a:r>
              <a:rPr lang="en-US" sz="10400" i="true">
                <a:solidFill>
                  <a:srgbClr val="5CE1E6"/>
                </a:solidFill>
                <a:latin typeface="Anton Italics"/>
                <a:ea typeface="Anton Italics"/>
                <a:cs typeface="Anton Italics"/>
                <a:sym typeface="Anton Italics"/>
              </a:rPr>
              <a:t>LATAR BELAKANG</a:t>
            </a:r>
          </a:p>
        </p:txBody>
      </p:sp>
      <p:sp>
        <p:nvSpPr>
          <p:cNvPr name="Freeform 6" id="6"/>
          <p:cNvSpPr/>
          <p:nvPr/>
        </p:nvSpPr>
        <p:spPr>
          <a:xfrm flipH="false" flipV="false" rot="0">
            <a:off x="2268429" y="4717710"/>
            <a:ext cx="12411366" cy="3587569"/>
          </a:xfrm>
          <a:custGeom>
            <a:avLst/>
            <a:gdLst/>
            <a:ahLst/>
            <a:cxnLst/>
            <a:rect r="r" b="b" t="t" l="l"/>
            <a:pathLst>
              <a:path h="3587569" w="12411366">
                <a:moveTo>
                  <a:pt x="0" y="0"/>
                </a:moveTo>
                <a:lnTo>
                  <a:pt x="12411366" y="0"/>
                </a:lnTo>
                <a:lnTo>
                  <a:pt x="12411366" y="3587568"/>
                </a:lnTo>
                <a:lnTo>
                  <a:pt x="0" y="3587568"/>
                </a:lnTo>
                <a:lnTo>
                  <a:pt x="0" y="0"/>
                </a:lnTo>
                <a:close/>
              </a:path>
            </a:pathLst>
          </a:custGeom>
          <a:blipFill>
            <a:blip r:embed="rId5">
              <a:alphaModFix amt="70000"/>
            </a:blip>
            <a:stretch>
              <a:fillRect l="0" t="-25712" r="-25915" b="-80839"/>
            </a:stretch>
          </a:blipFill>
        </p:spPr>
      </p:sp>
      <p:sp>
        <p:nvSpPr>
          <p:cNvPr name="TextBox 7" id="7"/>
          <p:cNvSpPr txBox="true"/>
          <p:nvPr/>
        </p:nvSpPr>
        <p:spPr>
          <a:xfrm rot="0">
            <a:off x="2539774" y="4843951"/>
            <a:ext cx="11868677" cy="3181638"/>
          </a:xfrm>
          <a:prstGeom prst="rect">
            <a:avLst/>
          </a:prstGeom>
        </p:spPr>
        <p:txBody>
          <a:bodyPr anchor="t" rtlCol="false" tIns="0" lIns="0" bIns="0" rIns="0">
            <a:spAutoFit/>
          </a:bodyPr>
          <a:lstStyle/>
          <a:p>
            <a:pPr algn="just">
              <a:lnSpc>
                <a:spcPts val="3640"/>
              </a:lnSpc>
              <a:spcBef>
                <a:spcPct val="0"/>
              </a:spcBef>
            </a:pPr>
            <a:r>
              <a:rPr lang="en-US" sz="2600">
                <a:solidFill>
                  <a:srgbClr val="FFFFFF"/>
                </a:solidFill>
                <a:latin typeface="Montserrat"/>
                <a:ea typeface="Montserrat"/>
                <a:cs typeface="Montserrat"/>
                <a:sym typeface="Montserrat"/>
              </a:rPr>
              <a:t>Program mobil LCGC yang digagas pemerintah untuk menyediakan kendaraan hemat energi dan terjangkau. Namun, kebijakan ini juga menimbulkan beragam reaksi dari masyarakat, mulai dari dukungan atas efisiensi BBM hingga kritik terhadap fitur dan kualitas. Analisis sentimen dan topik modelling penting dilakukan untuk memahami persepsi publik secara real-time serta mengevaluasi penerimaan kebijakan dan produk LCGC di lapangan.</a:t>
            </a:r>
          </a:p>
        </p:txBody>
      </p:sp>
      <p:sp>
        <p:nvSpPr>
          <p:cNvPr name="TextBox 8" id="8"/>
          <p:cNvSpPr txBox="true"/>
          <p:nvPr/>
        </p:nvSpPr>
        <p:spPr>
          <a:xfrm rot="0">
            <a:off x="1028700" y="8803005"/>
            <a:ext cx="372386" cy="495300"/>
          </a:xfrm>
          <a:prstGeom prst="rect">
            <a:avLst/>
          </a:prstGeom>
        </p:spPr>
        <p:txBody>
          <a:bodyPr anchor="t" rtlCol="false" tIns="0" lIns="0" bIns="0" rIns="0">
            <a:spAutoFit/>
          </a:bodyPr>
          <a:lstStyle/>
          <a:p>
            <a:pPr algn="just">
              <a:lnSpc>
                <a:spcPts val="4199"/>
              </a:lnSpc>
              <a:spcBef>
                <a:spcPct val="0"/>
              </a:spcBef>
            </a:pPr>
            <a:r>
              <a:rPr lang="en-US" b="true" sz="2999">
                <a:solidFill>
                  <a:srgbClr val="FFFFFF"/>
                </a:solidFill>
                <a:latin typeface="Montserrat Bold"/>
                <a:ea typeface="Montserrat Bold"/>
                <a:cs typeface="Montserrat Bold"/>
                <a:sym typeface="Montserrat Bold"/>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14265797" y="5939828"/>
            <a:ext cx="7826151" cy="1839145"/>
          </a:xfrm>
          <a:custGeom>
            <a:avLst/>
            <a:gdLst/>
            <a:ahLst/>
            <a:cxnLst/>
            <a:rect r="r" b="b" t="t" l="l"/>
            <a:pathLst>
              <a:path h="1839145" w="7826151">
                <a:moveTo>
                  <a:pt x="0" y="0"/>
                </a:moveTo>
                <a:lnTo>
                  <a:pt x="7826151" y="0"/>
                </a:lnTo>
                <a:lnTo>
                  <a:pt x="7826151" y="1839146"/>
                </a:lnTo>
                <a:lnTo>
                  <a:pt x="0" y="18391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3803948" y="2284417"/>
            <a:ext cx="7826151" cy="1839145"/>
          </a:xfrm>
          <a:custGeom>
            <a:avLst/>
            <a:gdLst/>
            <a:ahLst/>
            <a:cxnLst/>
            <a:rect r="r" b="b" t="t" l="l"/>
            <a:pathLst>
              <a:path h="1839145" w="7826151">
                <a:moveTo>
                  <a:pt x="0" y="0"/>
                </a:moveTo>
                <a:lnTo>
                  <a:pt x="7826151" y="0"/>
                </a:lnTo>
                <a:lnTo>
                  <a:pt x="7826151" y="1839145"/>
                </a:lnTo>
                <a:lnTo>
                  <a:pt x="0" y="1839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68429" y="1028700"/>
            <a:ext cx="10321429" cy="1638350"/>
          </a:xfrm>
          <a:prstGeom prst="rect">
            <a:avLst/>
          </a:prstGeom>
        </p:spPr>
        <p:txBody>
          <a:bodyPr anchor="t" rtlCol="false" tIns="0" lIns="0" bIns="0" rIns="0">
            <a:spAutoFit/>
          </a:bodyPr>
          <a:lstStyle/>
          <a:p>
            <a:pPr algn="l">
              <a:lnSpc>
                <a:spcPts val="12959"/>
              </a:lnSpc>
              <a:spcBef>
                <a:spcPct val="0"/>
              </a:spcBef>
            </a:pPr>
            <a:r>
              <a:rPr lang="en-US" sz="10799" i="true">
                <a:solidFill>
                  <a:srgbClr val="5CE1E6"/>
                </a:solidFill>
                <a:latin typeface="Anton Italics"/>
                <a:ea typeface="Anton Italics"/>
                <a:cs typeface="Anton Italics"/>
                <a:sym typeface="Anton Italics"/>
              </a:rPr>
              <a:t>RUMUSAN MASALAH</a:t>
            </a:r>
          </a:p>
        </p:txBody>
      </p:sp>
      <p:sp>
        <p:nvSpPr>
          <p:cNvPr name="TextBox 6" id="6"/>
          <p:cNvSpPr txBox="true"/>
          <p:nvPr/>
        </p:nvSpPr>
        <p:spPr>
          <a:xfrm rot="0">
            <a:off x="2151170" y="3692810"/>
            <a:ext cx="13985660" cy="4194027"/>
          </a:xfrm>
          <a:prstGeom prst="rect">
            <a:avLst/>
          </a:prstGeom>
        </p:spPr>
        <p:txBody>
          <a:bodyPr anchor="t" rtlCol="false" tIns="0" lIns="0" bIns="0" rIns="0">
            <a:spAutoFit/>
          </a:bodyPr>
          <a:lstStyle/>
          <a:p>
            <a:pPr algn="just" marL="863593" indent="-431796" lvl="1">
              <a:lnSpc>
                <a:spcPts val="5599"/>
              </a:lnSpc>
              <a:buAutoNum type="arabicPeriod" startAt="1"/>
            </a:pPr>
            <a:r>
              <a:rPr lang="en-US" b="true" sz="3999">
                <a:solidFill>
                  <a:srgbClr val="FFFFFF"/>
                </a:solidFill>
                <a:latin typeface="Montserrat Bold"/>
                <a:ea typeface="Montserrat Bold"/>
                <a:cs typeface="Montserrat Bold"/>
                <a:sym typeface="Montserrat Bold"/>
              </a:rPr>
              <a:t>Bagaimana persepsi publik terhadap mobil LCGC di Indonesia berdasarkan komentar di YouTube?</a:t>
            </a:r>
          </a:p>
          <a:p>
            <a:pPr algn="just" marL="863593" indent="-431796" lvl="1">
              <a:lnSpc>
                <a:spcPts val="5599"/>
              </a:lnSpc>
              <a:buAutoNum type="arabicPeriod" startAt="1"/>
            </a:pPr>
            <a:r>
              <a:rPr lang="en-US" b="true" sz="3999">
                <a:solidFill>
                  <a:srgbClr val="FFFFFF"/>
                </a:solidFill>
                <a:latin typeface="Montserrat Bold"/>
                <a:ea typeface="Montserrat Bold"/>
                <a:cs typeface="Montserrat Bold"/>
                <a:sym typeface="Montserrat Bold"/>
              </a:rPr>
              <a:t>Apa saja hal yang identik atau mencerminkan mobil LCGC berdasarkan Hashtag Analysis?</a:t>
            </a:r>
          </a:p>
          <a:p>
            <a:pPr algn="just" marL="863593" indent="-431796" lvl="1">
              <a:lnSpc>
                <a:spcPts val="5599"/>
              </a:lnSpc>
              <a:buAutoNum type="arabicPeriod" startAt="1"/>
            </a:pPr>
            <a:r>
              <a:rPr lang="en-US" b="true" sz="3999">
                <a:solidFill>
                  <a:srgbClr val="FFFFFF"/>
                </a:solidFill>
                <a:latin typeface="Montserrat Bold"/>
                <a:ea typeface="Montserrat Bold"/>
                <a:cs typeface="Montserrat Bold"/>
                <a:sym typeface="Montserrat Bold"/>
              </a:rPr>
              <a:t>Apa saja topik utama yang dibicarakan masyarakat terkait mobil LCGC di media sosial?</a:t>
            </a:r>
          </a:p>
        </p:txBody>
      </p:sp>
      <p:sp>
        <p:nvSpPr>
          <p:cNvPr name="TextBox 7" id="7"/>
          <p:cNvSpPr txBox="true"/>
          <p:nvPr/>
        </p:nvSpPr>
        <p:spPr>
          <a:xfrm rot="0">
            <a:off x="1028700" y="8763000"/>
            <a:ext cx="372386" cy="495300"/>
          </a:xfrm>
          <a:prstGeom prst="rect">
            <a:avLst/>
          </a:prstGeom>
        </p:spPr>
        <p:txBody>
          <a:bodyPr anchor="t" rtlCol="false" tIns="0" lIns="0" bIns="0" rIns="0">
            <a:spAutoFit/>
          </a:bodyPr>
          <a:lstStyle/>
          <a:p>
            <a:pPr algn="just">
              <a:lnSpc>
                <a:spcPts val="4199"/>
              </a:lnSpc>
              <a:spcBef>
                <a:spcPct val="0"/>
              </a:spcBef>
            </a:pPr>
            <a:r>
              <a:rPr lang="en-US" b="true" sz="2999">
                <a:solidFill>
                  <a:srgbClr val="FFFFFF"/>
                </a:solidFill>
                <a:latin typeface="Montserrat Bold"/>
                <a:ea typeface="Montserrat Bold"/>
                <a:cs typeface="Montserrat Bold"/>
                <a:sym typeface="Montserrat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0" y="8573144"/>
            <a:ext cx="2750739" cy="3427712"/>
          </a:xfrm>
          <a:custGeom>
            <a:avLst/>
            <a:gdLst/>
            <a:ahLst/>
            <a:cxnLst/>
            <a:rect r="r" b="b" t="t" l="l"/>
            <a:pathLst>
              <a:path h="3427712" w="2750739">
                <a:moveTo>
                  <a:pt x="0" y="0"/>
                </a:moveTo>
                <a:lnTo>
                  <a:pt x="2750739" y="0"/>
                </a:lnTo>
                <a:lnTo>
                  <a:pt x="2750739" y="3427712"/>
                </a:lnTo>
                <a:lnTo>
                  <a:pt x="0" y="342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554936" y="7484142"/>
            <a:ext cx="4733064" cy="2822090"/>
          </a:xfrm>
          <a:custGeom>
            <a:avLst/>
            <a:gdLst/>
            <a:ahLst/>
            <a:cxnLst/>
            <a:rect r="r" b="b" t="t" l="l"/>
            <a:pathLst>
              <a:path h="2822090" w="4733064">
                <a:moveTo>
                  <a:pt x="0" y="0"/>
                </a:moveTo>
                <a:lnTo>
                  <a:pt x="4733064" y="0"/>
                </a:lnTo>
                <a:lnTo>
                  <a:pt x="4733064" y="2822090"/>
                </a:lnTo>
                <a:lnTo>
                  <a:pt x="0" y="2822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50120" y="-1713593"/>
            <a:ext cx="2750739" cy="3427712"/>
          </a:xfrm>
          <a:custGeom>
            <a:avLst/>
            <a:gdLst/>
            <a:ahLst/>
            <a:cxnLst/>
            <a:rect r="r" b="b" t="t" l="l"/>
            <a:pathLst>
              <a:path h="3427712" w="2750739">
                <a:moveTo>
                  <a:pt x="0" y="0"/>
                </a:moveTo>
                <a:lnTo>
                  <a:pt x="2750739" y="0"/>
                </a:lnTo>
                <a:lnTo>
                  <a:pt x="2750739" y="3427712"/>
                </a:lnTo>
                <a:lnTo>
                  <a:pt x="0" y="342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10800000">
            <a:off x="15516330" y="78682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735349" y="-1102757"/>
            <a:ext cx="7561961" cy="1777061"/>
          </a:xfrm>
          <a:custGeom>
            <a:avLst/>
            <a:gdLst/>
            <a:ahLst/>
            <a:cxnLst/>
            <a:rect r="r" b="b" t="t" l="l"/>
            <a:pathLst>
              <a:path h="1777061" w="7561961">
                <a:moveTo>
                  <a:pt x="0" y="0"/>
                </a:moveTo>
                <a:lnTo>
                  <a:pt x="7561962" y="0"/>
                </a:lnTo>
                <a:lnTo>
                  <a:pt x="7561962" y="1777061"/>
                </a:lnTo>
                <a:lnTo>
                  <a:pt x="0" y="17770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009985" y="1386683"/>
            <a:ext cx="1089902" cy="1358133"/>
          </a:xfrm>
          <a:custGeom>
            <a:avLst/>
            <a:gdLst/>
            <a:ahLst/>
            <a:cxnLst/>
            <a:rect r="r" b="b" t="t" l="l"/>
            <a:pathLst>
              <a:path h="1358133" w="1089902">
                <a:moveTo>
                  <a:pt x="0" y="0"/>
                </a:moveTo>
                <a:lnTo>
                  <a:pt x="1089902" y="0"/>
                </a:lnTo>
                <a:lnTo>
                  <a:pt x="1089902" y="1358132"/>
                </a:lnTo>
                <a:lnTo>
                  <a:pt x="0" y="13581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10800000">
            <a:off x="6475134" y="-715715"/>
            <a:ext cx="3485940" cy="2780037"/>
          </a:xfrm>
          <a:custGeom>
            <a:avLst/>
            <a:gdLst/>
            <a:ahLst/>
            <a:cxnLst/>
            <a:rect r="r" b="b" t="t" l="l"/>
            <a:pathLst>
              <a:path h="2780037" w="3485940">
                <a:moveTo>
                  <a:pt x="3485940" y="0"/>
                </a:moveTo>
                <a:lnTo>
                  <a:pt x="0" y="0"/>
                </a:lnTo>
                <a:lnTo>
                  <a:pt x="0" y="2780037"/>
                </a:lnTo>
                <a:lnTo>
                  <a:pt x="3485940" y="2780037"/>
                </a:lnTo>
                <a:lnTo>
                  <a:pt x="348594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6957899" y="10000305"/>
            <a:ext cx="2714271" cy="573390"/>
          </a:xfrm>
          <a:custGeom>
            <a:avLst/>
            <a:gdLst/>
            <a:ahLst/>
            <a:cxnLst/>
            <a:rect r="r" b="b" t="t" l="l"/>
            <a:pathLst>
              <a:path h="573390" w="2714271">
                <a:moveTo>
                  <a:pt x="0" y="0"/>
                </a:moveTo>
                <a:lnTo>
                  <a:pt x="2714270" y="0"/>
                </a:lnTo>
                <a:lnTo>
                  <a:pt x="2714270" y="573390"/>
                </a:lnTo>
                <a:lnTo>
                  <a:pt x="0" y="5733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3901350" y="3242261"/>
            <a:ext cx="9993063" cy="2107380"/>
            <a:chOff x="0" y="0"/>
            <a:chExt cx="2631918" cy="555030"/>
          </a:xfrm>
        </p:grpSpPr>
        <p:sp>
          <p:nvSpPr>
            <p:cNvPr name="Freeform 12" id="12"/>
            <p:cNvSpPr/>
            <p:nvPr/>
          </p:nvSpPr>
          <p:spPr>
            <a:xfrm flipH="false" flipV="false" rot="0">
              <a:off x="0" y="0"/>
              <a:ext cx="2631918" cy="555030"/>
            </a:xfrm>
            <a:custGeom>
              <a:avLst/>
              <a:gdLst/>
              <a:ahLst/>
              <a:cxnLst/>
              <a:rect r="r" b="b" t="t" l="l"/>
              <a:pathLst>
                <a:path h="555030" w="2631918">
                  <a:moveTo>
                    <a:pt x="0" y="0"/>
                  </a:moveTo>
                  <a:lnTo>
                    <a:pt x="2631918" y="0"/>
                  </a:lnTo>
                  <a:lnTo>
                    <a:pt x="2631918" y="555030"/>
                  </a:lnTo>
                  <a:lnTo>
                    <a:pt x="0" y="555030"/>
                  </a:lnTo>
                  <a:close/>
                </a:path>
              </a:pathLst>
            </a:custGeom>
            <a:solidFill>
              <a:srgbClr val="25DBFA">
                <a:alpha val="24706"/>
              </a:srgbClr>
            </a:solidFill>
          </p:spPr>
        </p:sp>
        <p:sp>
          <p:nvSpPr>
            <p:cNvPr name="TextBox 13" id="13"/>
            <p:cNvSpPr txBox="true"/>
            <p:nvPr/>
          </p:nvSpPr>
          <p:spPr>
            <a:xfrm>
              <a:off x="0" y="-38100"/>
              <a:ext cx="2631918" cy="59313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849945" y="762757"/>
            <a:ext cx="8010954" cy="2338069"/>
          </a:xfrm>
          <a:prstGeom prst="rect">
            <a:avLst/>
          </a:prstGeom>
        </p:spPr>
        <p:txBody>
          <a:bodyPr anchor="t" rtlCol="false" tIns="0" lIns="0" bIns="0" rIns="0">
            <a:spAutoFit/>
          </a:bodyPr>
          <a:lstStyle/>
          <a:p>
            <a:pPr algn="l">
              <a:lnSpc>
                <a:spcPts val="19180"/>
              </a:lnSpc>
              <a:spcBef>
                <a:spcPct val="0"/>
              </a:spcBef>
            </a:pPr>
            <a:r>
              <a:rPr lang="en-US" sz="13700" i="true">
                <a:solidFill>
                  <a:srgbClr val="5CE1E6"/>
                </a:solidFill>
                <a:latin typeface="Anton Italics"/>
                <a:ea typeface="Anton Italics"/>
                <a:cs typeface="Anton Italics"/>
                <a:sym typeface="Anton Italics"/>
              </a:rPr>
              <a:t>META DATA </a:t>
            </a:r>
          </a:p>
        </p:txBody>
      </p:sp>
      <p:sp>
        <p:nvSpPr>
          <p:cNvPr name="TextBox 15" id="15"/>
          <p:cNvSpPr txBox="true"/>
          <p:nvPr/>
        </p:nvSpPr>
        <p:spPr>
          <a:xfrm rot="0">
            <a:off x="7320099" y="3484462"/>
            <a:ext cx="3155565" cy="495300"/>
          </a:xfrm>
          <a:prstGeom prst="rect">
            <a:avLst/>
          </a:prstGeom>
        </p:spPr>
        <p:txBody>
          <a:bodyPr anchor="t" rtlCol="false" tIns="0" lIns="0" bIns="0" rIns="0">
            <a:spAutoFit/>
          </a:bodyPr>
          <a:lstStyle/>
          <a:p>
            <a:pPr algn="l">
              <a:lnSpc>
                <a:spcPts val="4199"/>
              </a:lnSpc>
              <a:spcBef>
                <a:spcPct val="0"/>
              </a:spcBef>
            </a:pPr>
            <a:r>
              <a:rPr lang="en-US" b="true" sz="2999" u="sng">
                <a:solidFill>
                  <a:srgbClr val="FFFFFF"/>
                </a:solidFill>
                <a:latin typeface="Montserrat Bold"/>
                <a:ea typeface="Montserrat Bold"/>
                <a:cs typeface="Montserrat Bold"/>
                <a:sym typeface="Montserrat Bold"/>
              </a:rPr>
              <a:t>PERIODE DATA</a:t>
            </a:r>
          </a:p>
        </p:txBody>
      </p:sp>
      <p:sp>
        <p:nvSpPr>
          <p:cNvPr name="TextBox 16" id="16"/>
          <p:cNvSpPr txBox="true"/>
          <p:nvPr/>
        </p:nvSpPr>
        <p:spPr>
          <a:xfrm rot="0">
            <a:off x="6011241" y="4153317"/>
            <a:ext cx="6364445" cy="720489"/>
          </a:xfrm>
          <a:prstGeom prst="rect">
            <a:avLst/>
          </a:prstGeom>
        </p:spPr>
        <p:txBody>
          <a:bodyPr anchor="t" rtlCol="false" tIns="0" lIns="0" bIns="0" rIns="0">
            <a:spAutoFit/>
          </a:bodyPr>
          <a:lstStyle/>
          <a:p>
            <a:pPr algn="l">
              <a:lnSpc>
                <a:spcPts val="5961"/>
              </a:lnSpc>
              <a:spcBef>
                <a:spcPct val="0"/>
              </a:spcBef>
            </a:pPr>
            <a:r>
              <a:rPr lang="en-US" b="true" sz="4258">
                <a:solidFill>
                  <a:srgbClr val="FFFFFF"/>
                </a:solidFill>
                <a:latin typeface="Montserrat Bold"/>
                <a:ea typeface="Montserrat Bold"/>
                <a:cs typeface="Montserrat Bold"/>
                <a:sym typeface="Montserrat Bold"/>
              </a:rPr>
              <a:t>JULI 2022 - JULI 2025 </a:t>
            </a:r>
          </a:p>
        </p:txBody>
      </p:sp>
      <p:grpSp>
        <p:nvGrpSpPr>
          <p:cNvPr name="Group 17" id="17"/>
          <p:cNvGrpSpPr/>
          <p:nvPr/>
        </p:nvGrpSpPr>
        <p:grpSpPr>
          <a:xfrm rot="0">
            <a:off x="2534841" y="5863991"/>
            <a:ext cx="3926269" cy="1970206"/>
            <a:chOff x="0" y="0"/>
            <a:chExt cx="1196328" cy="600318"/>
          </a:xfrm>
        </p:grpSpPr>
        <p:sp>
          <p:nvSpPr>
            <p:cNvPr name="Freeform 18" id="18"/>
            <p:cNvSpPr/>
            <p:nvPr/>
          </p:nvSpPr>
          <p:spPr>
            <a:xfrm flipH="false" flipV="false" rot="0">
              <a:off x="0" y="0"/>
              <a:ext cx="1196328" cy="600318"/>
            </a:xfrm>
            <a:custGeom>
              <a:avLst/>
              <a:gdLst/>
              <a:ahLst/>
              <a:cxnLst/>
              <a:rect r="r" b="b" t="t" l="l"/>
              <a:pathLst>
                <a:path h="600318" w="1196328">
                  <a:moveTo>
                    <a:pt x="0" y="0"/>
                  </a:moveTo>
                  <a:lnTo>
                    <a:pt x="1196328" y="0"/>
                  </a:lnTo>
                  <a:lnTo>
                    <a:pt x="1196328" y="600318"/>
                  </a:lnTo>
                  <a:lnTo>
                    <a:pt x="0" y="600318"/>
                  </a:lnTo>
                  <a:close/>
                </a:path>
              </a:pathLst>
            </a:custGeom>
            <a:solidFill>
              <a:srgbClr val="25DBFA">
                <a:alpha val="24706"/>
              </a:srgbClr>
            </a:solidFill>
          </p:spPr>
        </p:sp>
        <p:sp>
          <p:nvSpPr>
            <p:cNvPr name="TextBox 19" id="19"/>
            <p:cNvSpPr txBox="true"/>
            <p:nvPr/>
          </p:nvSpPr>
          <p:spPr>
            <a:xfrm>
              <a:off x="0" y="-38100"/>
              <a:ext cx="1196328" cy="638418"/>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3198418" y="6047342"/>
            <a:ext cx="2599115" cy="434585"/>
          </a:xfrm>
          <a:prstGeom prst="rect">
            <a:avLst/>
          </a:prstGeom>
        </p:spPr>
        <p:txBody>
          <a:bodyPr anchor="t" rtlCol="false" tIns="0" lIns="0" bIns="0" rIns="0">
            <a:spAutoFit/>
          </a:bodyPr>
          <a:lstStyle/>
          <a:p>
            <a:pPr algn="l">
              <a:lnSpc>
                <a:spcPts val="3630"/>
              </a:lnSpc>
              <a:spcBef>
                <a:spcPct val="0"/>
              </a:spcBef>
            </a:pPr>
            <a:r>
              <a:rPr lang="en-US" b="true" sz="2593" u="sng">
                <a:solidFill>
                  <a:srgbClr val="FFFFFF"/>
                </a:solidFill>
                <a:latin typeface="Montserrat Bold"/>
                <a:ea typeface="Montserrat Bold"/>
                <a:cs typeface="Montserrat Bold"/>
                <a:sym typeface="Montserrat Bold"/>
              </a:rPr>
              <a:t>SUMBER DATA</a:t>
            </a:r>
          </a:p>
        </p:txBody>
      </p:sp>
      <p:sp>
        <p:nvSpPr>
          <p:cNvPr name="TextBox 21" id="21"/>
          <p:cNvSpPr txBox="true"/>
          <p:nvPr/>
        </p:nvSpPr>
        <p:spPr>
          <a:xfrm rot="0">
            <a:off x="3085144" y="6701514"/>
            <a:ext cx="2825663" cy="734362"/>
          </a:xfrm>
          <a:prstGeom prst="rect">
            <a:avLst/>
          </a:prstGeom>
        </p:spPr>
        <p:txBody>
          <a:bodyPr anchor="t" rtlCol="false" tIns="0" lIns="0" bIns="0" rIns="0">
            <a:spAutoFit/>
          </a:bodyPr>
          <a:lstStyle/>
          <a:p>
            <a:pPr algn="l">
              <a:lnSpc>
                <a:spcPts val="6000"/>
              </a:lnSpc>
              <a:spcBef>
                <a:spcPct val="0"/>
              </a:spcBef>
            </a:pPr>
            <a:r>
              <a:rPr lang="en-US" b="true" sz="4285">
                <a:solidFill>
                  <a:srgbClr val="FFFFFF"/>
                </a:solidFill>
                <a:latin typeface="Montserrat Bold"/>
                <a:ea typeface="Montserrat Bold"/>
                <a:cs typeface="Montserrat Bold"/>
                <a:sym typeface="Montserrat Bold"/>
              </a:rPr>
              <a:t>YOUTUBE</a:t>
            </a:r>
          </a:p>
        </p:txBody>
      </p:sp>
      <p:grpSp>
        <p:nvGrpSpPr>
          <p:cNvPr name="Group 22" id="22"/>
          <p:cNvGrpSpPr/>
          <p:nvPr/>
        </p:nvGrpSpPr>
        <p:grpSpPr>
          <a:xfrm rot="0">
            <a:off x="6930904" y="5863991"/>
            <a:ext cx="3926269" cy="1970206"/>
            <a:chOff x="0" y="0"/>
            <a:chExt cx="1196328" cy="600318"/>
          </a:xfrm>
        </p:grpSpPr>
        <p:sp>
          <p:nvSpPr>
            <p:cNvPr name="Freeform 23" id="23"/>
            <p:cNvSpPr/>
            <p:nvPr/>
          </p:nvSpPr>
          <p:spPr>
            <a:xfrm flipH="false" flipV="false" rot="0">
              <a:off x="0" y="0"/>
              <a:ext cx="1196328" cy="600318"/>
            </a:xfrm>
            <a:custGeom>
              <a:avLst/>
              <a:gdLst/>
              <a:ahLst/>
              <a:cxnLst/>
              <a:rect r="r" b="b" t="t" l="l"/>
              <a:pathLst>
                <a:path h="600318" w="1196328">
                  <a:moveTo>
                    <a:pt x="0" y="0"/>
                  </a:moveTo>
                  <a:lnTo>
                    <a:pt x="1196328" y="0"/>
                  </a:lnTo>
                  <a:lnTo>
                    <a:pt x="1196328" y="600318"/>
                  </a:lnTo>
                  <a:lnTo>
                    <a:pt x="0" y="600318"/>
                  </a:lnTo>
                  <a:close/>
                </a:path>
              </a:pathLst>
            </a:custGeom>
            <a:solidFill>
              <a:srgbClr val="25DBFA">
                <a:alpha val="24706"/>
              </a:srgbClr>
            </a:solidFill>
          </p:spPr>
        </p:sp>
        <p:sp>
          <p:nvSpPr>
            <p:cNvPr name="TextBox 24" id="24"/>
            <p:cNvSpPr txBox="true"/>
            <p:nvPr/>
          </p:nvSpPr>
          <p:spPr>
            <a:xfrm>
              <a:off x="0" y="-38100"/>
              <a:ext cx="1196328" cy="638418"/>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1249733" y="5898076"/>
            <a:ext cx="3926269" cy="1970206"/>
            <a:chOff x="0" y="0"/>
            <a:chExt cx="1196328" cy="600318"/>
          </a:xfrm>
        </p:grpSpPr>
        <p:sp>
          <p:nvSpPr>
            <p:cNvPr name="Freeform 26" id="26"/>
            <p:cNvSpPr/>
            <p:nvPr/>
          </p:nvSpPr>
          <p:spPr>
            <a:xfrm flipH="false" flipV="false" rot="0">
              <a:off x="0" y="0"/>
              <a:ext cx="1196328" cy="600318"/>
            </a:xfrm>
            <a:custGeom>
              <a:avLst/>
              <a:gdLst/>
              <a:ahLst/>
              <a:cxnLst/>
              <a:rect r="r" b="b" t="t" l="l"/>
              <a:pathLst>
                <a:path h="600318" w="1196328">
                  <a:moveTo>
                    <a:pt x="0" y="0"/>
                  </a:moveTo>
                  <a:lnTo>
                    <a:pt x="1196328" y="0"/>
                  </a:lnTo>
                  <a:lnTo>
                    <a:pt x="1196328" y="600318"/>
                  </a:lnTo>
                  <a:lnTo>
                    <a:pt x="0" y="600318"/>
                  </a:lnTo>
                  <a:close/>
                </a:path>
              </a:pathLst>
            </a:custGeom>
            <a:solidFill>
              <a:srgbClr val="25DBFA">
                <a:alpha val="24706"/>
              </a:srgbClr>
            </a:solidFill>
          </p:spPr>
        </p:sp>
        <p:sp>
          <p:nvSpPr>
            <p:cNvPr name="TextBox 27" id="27"/>
            <p:cNvSpPr txBox="true"/>
            <p:nvPr/>
          </p:nvSpPr>
          <p:spPr>
            <a:xfrm>
              <a:off x="0" y="-38100"/>
              <a:ext cx="1196328" cy="638418"/>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7594481" y="6047342"/>
            <a:ext cx="2599115" cy="434585"/>
          </a:xfrm>
          <a:prstGeom prst="rect">
            <a:avLst/>
          </a:prstGeom>
        </p:spPr>
        <p:txBody>
          <a:bodyPr anchor="t" rtlCol="false" tIns="0" lIns="0" bIns="0" rIns="0">
            <a:spAutoFit/>
          </a:bodyPr>
          <a:lstStyle/>
          <a:p>
            <a:pPr algn="l">
              <a:lnSpc>
                <a:spcPts val="3630"/>
              </a:lnSpc>
              <a:spcBef>
                <a:spcPct val="0"/>
              </a:spcBef>
            </a:pPr>
            <a:r>
              <a:rPr lang="en-US" b="true" sz="2593" u="sng">
                <a:solidFill>
                  <a:srgbClr val="FFFFFF"/>
                </a:solidFill>
                <a:latin typeface="Montserrat Bold"/>
                <a:ea typeface="Montserrat Bold"/>
                <a:cs typeface="Montserrat Bold"/>
                <a:sym typeface="Montserrat Bold"/>
              </a:rPr>
              <a:t>JUMLAH DATA</a:t>
            </a:r>
          </a:p>
        </p:txBody>
      </p:sp>
      <p:sp>
        <p:nvSpPr>
          <p:cNvPr name="TextBox 29" id="29"/>
          <p:cNvSpPr txBox="true"/>
          <p:nvPr/>
        </p:nvSpPr>
        <p:spPr>
          <a:xfrm rot="0">
            <a:off x="11990543" y="6047342"/>
            <a:ext cx="2599115" cy="434585"/>
          </a:xfrm>
          <a:prstGeom prst="rect">
            <a:avLst/>
          </a:prstGeom>
        </p:spPr>
        <p:txBody>
          <a:bodyPr anchor="t" rtlCol="false" tIns="0" lIns="0" bIns="0" rIns="0">
            <a:spAutoFit/>
          </a:bodyPr>
          <a:lstStyle/>
          <a:p>
            <a:pPr algn="l">
              <a:lnSpc>
                <a:spcPts val="3630"/>
              </a:lnSpc>
              <a:spcBef>
                <a:spcPct val="0"/>
              </a:spcBef>
            </a:pPr>
            <a:r>
              <a:rPr lang="en-US" b="true" sz="2593" u="sng">
                <a:solidFill>
                  <a:srgbClr val="FFFFFF"/>
                </a:solidFill>
                <a:latin typeface="Montserrat Bold"/>
                <a:ea typeface="Montserrat Bold"/>
                <a:cs typeface="Montserrat Bold"/>
                <a:sym typeface="Montserrat Bold"/>
              </a:rPr>
              <a:t>KATA KUNCI</a:t>
            </a:r>
          </a:p>
        </p:txBody>
      </p:sp>
      <p:sp>
        <p:nvSpPr>
          <p:cNvPr name="TextBox 30" id="30"/>
          <p:cNvSpPr txBox="true"/>
          <p:nvPr/>
        </p:nvSpPr>
        <p:spPr>
          <a:xfrm rot="0">
            <a:off x="8051089" y="6530671"/>
            <a:ext cx="1685899" cy="953471"/>
          </a:xfrm>
          <a:prstGeom prst="rect">
            <a:avLst/>
          </a:prstGeom>
        </p:spPr>
        <p:txBody>
          <a:bodyPr anchor="t" rtlCol="false" tIns="0" lIns="0" bIns="0" rIns="0">
            <a:spAutoFit/>
          </a:bodyPr>
          <a:lstStyle/>
          <a:p>
            <a:pPr algn="l">
              <a:lnSpc>
                <a:spcPts val="7820"/>
              </a:lnSpc>
              <a:spcBef>
                <a:spcPct val="0"/>
              </a:spcBef>
            </a:pPr>
            <a:r>
              <a:rPr lang="en-US" b="true" sz="5585">
                <a:solidFill>
                  <a:srgbClr val="FFFFFF"/>
                </a:solidFill>
                <a:latin typeface="Montserrat Bold"/>
                <a:ea typeface="Montserrat Bold"/>
                <a:cs typeface="Montserrat Bold"/>
                <a:sym typeface="Montserrat Bold"/>
              </a:rPr>
              <a:t>5154</a:t>
            </a:r>
          </a:p>
        </p:txBody>
      </p:sp>
      <p:sp>
        <p:nvSpPr>
          <p:cNvPr name="TextBox 31" id="31"/>
          <p:cNvSpPr txBox="true"/>
          <p:nvPr/>
        </p:nvSpPr>
        <p:spPr>
          <a:xfrm rot="0">
            <a:off x="11739192" y="6597346"/>
            <a:ext cx="2947352" cy="990323"/>
          </a:xfrm>
          <a:prstGeom prst="rect">
            <a:avLst/>
          </a:prstGeom>
        </p:spPr>
        <p:txBody>
          <a:bodyPr anchor="t" rtlCol="false" tIns="0" lIns="0" bIns="0" rIns="0">
            <a:spAutoFit/>
          </a:bodyPr>
          <a:lstStyle/>
          <a:p>
            <a:pPr algn="l" marL="407164" indent="-203582" lvl="1">
              <a:lnSpc>
                <a:spcPts val="2640"/>
              </a:lnSpc>
              <a:buFont typeface="Arial"/>
              <a:buChar char="•"/>
            </a:pPr>
            <a:r>
              <a:rPr lang="en-US" b="true" sz="1885">
                <a:solidFill>
                  <a:srgbClr val="FFFFFF"/>
                </a:solidFill>
                <a:latin typeface="Montserrat Bold"/>
                <a:ea typeface="Montserrat Bold"/>
                <a:cs typeface="Montserrat Bold"/>
                <a:sym typeface="Montserrat Bold"/>
              </a:rPr>
              <a:t>MOBIL LCGC</a:t>
            </a:r>
          </a:p>
          <a:p>
            <a:pPr algn="l" marL="407164" indent="-203582" lvl="1">
              <a:lnSpc>
                <a:spcPts val="2640"/>
              </a:lnSpc>
              <a:buFont typeface="Arial"/>
              <a:buChar char="•"/>
            </a:pPr>
            <a:r>
              <a:rPr lang="en-US" b="true" sz="1885">
                <a:solidFill>
                  <a:srgbClr val="FFFFFF"/>
                </a:solidFill>
                <a:latin typeface="Montserrat Bold"/>
                <a:ea typeface="Montserrat Bold"/>
                <a:cs typeface="Montserrat Bold"/>
                <a:sym typeface="Montserrat Bold"/>
              </a:rPr>
              <a:t>MOBIL IRIT</a:t>
            </a:r>
          </a:p>
          <a:p>
            <a:pPr algn="l" marL="407164" indent="-203582" lvl="1">
              <a:lnSpc>
                <a:spcPts val="2640"/>
              </a:lnSpc>
              <a:buFont typeface="Arial"/>
              <a:buChar char="•"/>
            </a:pPr>
            <a:r>
              <a:rPr lang="en-US" b="true" sz="1885">
                <a:solidFill>
                  <a:srgbClr val="FFFFFF"/>
                </a:solidFill>
                <a:latin typeface="Montserrat Bold"/>
                <a:ea typeface="Montserrat Bold"/>
                <a:cs typeface="Montserrat Bold"/>
                <a:sym typeface="Montserrat Bold"/>
              </a:rPr>
              <a:t>MOBIL MURAH</a:t>
            </a:r>
          </a:p>
        </p:txBody>
      </p:sp>
      <p:sp>
        <p:nvSpPr>
          <p:cNvPr name="TextBox 32" id="32"/>
          <p:cNvSpPr txBox="true"/>
          <p:nvPr/>
        </p:nvSpPr>
        <p:spPr>
          <a:xfrm rot="0">
            <a:off x="1010221" y="962782"/>
            <a:ext cx="262558" cy="5143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Montserrat Bold"/>
                <a:ea typeface="Montserrat Bold"/>
                <a:cs typeface="Montserrat Bold"/>
                <a:sym typeface="Montserrat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TextBox 2" id="2"/>
          <p:cNvSpPr txBox="true"/>
          <p:nvPr/>
        </p:nvSpPr>
        <p:spPr>
          <a:xfrm rot="0">
            <a:off x="3946965" y="615214"/>
            <a:ext cx="10135874" cy="1447800"/>
          </a:xfrm>
          <a:prstGeom prst="rect">
            <a:avLst/>
          </a:prstGeom>
        </p:spPr>
        <p:txBody>
          <a:bodyPr anchor="t" rtlCol="false" tIns="0" lIns="0" bIns="0" rIns="0">
            <a:spAutoFit/>
          </a:bodyPr>
          <a:lstStyle/>
          <a:p>
            <a:pPr algn="l">
              <a:lnSpc>
                <a:spcPts val="11400"/>
              </a:lnSpc>
            </a:pPr>
            <a:r>
              <a:rPr lang="en-US" sz="9500" i="true">
                <a:solidFill>
                  <a:srgbClr val="5CE1E6"/>
                </a:solidFill>
                <a:latin typeface="Anton Italics"/>
                <a:ea typeface="Anton Italics"/>
                <a:cs typeface="Anton Italics"/>
                <a:sym typeface="Anton Italics"/>
              </a:rPr>
              <a:t>KLASIFIKASI SENTIMEN</a:t>
            </a:r>
          </a:p>
        </p:txBody>
      </p:sp>
      <p:sp>
        <p:nvSpPr>
          <p:cNvPr name="Freeform 3" id="3"/>
          <p:cNvSpPr/>
          <p:nvPr/>
        </p:nvSpPr>
        <p:spPr>
          <a:xfrm flipH="true" flipV="true" rot="0">
            <a:off x="4602761" y="9805976"/>
            <a:ext cx="21776840" cy="5117557"/>
          </a:xfrm>
          <a:custGeom>
            <a:avLst/>
            <a:gdLst/>
            <a:ahLst/>
            <a:cxnLst/>
            <a:rect r="r" b="b" t="t" l="l"/>
            <a:pathLst>
              <a:path h="5117557" w="21776840">
                <a:moveTo>
                  <a:pt x="21776839" y="5117557"/>
                </a:moveTo>
                <a:lnTo>
                  <a:pt x="0" y="5117557"/>
                </a:lnTo>
                <a:lnTo>
                  <a:pt x="0" y="0"/>
                </a:lnTo>
                <a:lnTo>
                  <a:pt x="21776839" y="0"/>
                </a:lnTo>
                <a:lnTo>
                  <a:pt x="21776839" y="511755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5069742" y="0"/>
            <a:ext cx="3485940" cy="2780037"/>
          </a:xfrm>
          <a:custGeom>
            <a:avLst/>
            <a:gdLst/>
            <a:ahLst/>
            <a:cxnLst/>
            <a:rect r="r" b="b" t="t" l="l"/>
            <a:pathLst>
              <a:path h="2780037" w="3485940">
                <a:moveTo>
                  <a:pt x="3485940" y="0"/>
                </a:moveTo>
                <a:lnTo>
                  <a:pt x="0" y="0"/>
                </a:lnTo>
                <a:lnTo>
                  <a:pt x="0" y="2780037"/>
                </a:lnTo>
                <a:lnTo>
                  <a:pt x="3485940" y="2780037"/>
                </a:lnTo>
                <a:lnTo>
                  <a:pt x="348594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228888" y="86797"/>
            <a:ext cx="2198850" cy="1753583"/>
          </a:xfrm>
          <a:custGeom>
            <a:avLst/>
            <a:gdLst/>
            <a:ahLst/>
            <a:cxnLst/>
            <a:rect r="r" b="b" t="t" l="l"/>
            <a:pathLst>
              <a:path h="1753583" w="2198850">
                <a:moveTo>
                  <a:pt x="2198850" y="0"/>
                </a:moveTo>
                <a:lnTo>
                  <a:pt x="0" y="0"/>
                </a:lnTo>
                <a:lnTo>
                  <a:pt x="0" y="1753583"/>
                </a:lnTo>
                <a:lnTo>
                  <a:pt x="2198850" y="1753583"/>
                </a:lnTo>
                <a:lnTo>
                  <a:pt x="219885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5143500"/>
            <a:ext cx="1616472" cy="2014296"/>
          </a:xfrm>
          <a:custGeom>
            <a:avLst/>
            <a:gdLst/>
            <a:ahLst/>
            <a:cxnLst/>
            <a:rect r="r" b="b" t="t" l="l"/>
            <a:pathLst>
              <a:path h="2014296" w="1616472">
                <a:moveTo>
                  <a:pt x="0" y="0"/>
                </a:moveTo>
                <a:lnTo>
                  <a:pt x="1616472" y="0"/>
                </a:lnTo>
                <a:lnTo>
                  <a:pt x="1616472" y="2014296"/>
                </a:lnTo>
                <a:lnTo>
                  <a:pt x="0" y="20142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3503335" y="8533417"/>
            <a:ext cx="2198850" cy="1753583"/>
          </a:xfrm>
          <a:custGeom>
            <a:avLst/>
            <a:gdLst/>
            <a:ahLst/>
            <a:cxnLst/>
            <a:rect r="r" b="b" t="t" l="l"/>
            <a:pathLst>
              <a:path h="1753583" w="2198850">
                <a:moveTo>
                  <a:pt x="2198851" y="0"/>
                </a:moveTo>
                <a:lnTo>
                  <a:pt x="0" y="0"/>
                </a:lnTo>
                <a:lnTo>
                  <a:pt x="0" y="1753583"/>
                </a:lnTo>
                <a:lnTo>
                  <a:pt x="2198851" y="1753583"/>
                </a:lnTo>
                <a:lnTo>
                  <a:pt x="219885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pic>
        <p:nvPicPr>
          <p:cNvPr name="Picture 8" id="8"/>
          <p:cNvPicPr>
            <a:picLocks noChangeAspect="true"/>
          </p:cNvPicPr>
          <p:nvPr/>
        </p:nvPicPr>
        <p:blipFill>
          <a:blip r:embed="rId8"/>
          <a:stretch>
            <a:fillRect/>
          </a:stretch>
        </p:blipFill>
        <p:spPr>
          <a:xfrm rot="0">
            <a:off x="4729710" y="1288718"/>
            <a:ext cx="8570384" cy="9291554"/>
          </a:xfrm>
          <a:prstGeom prst="rect">
            <a:avLst/>
          </a:prstGeom>
        </p:spPr>
      </p:pic>
      <p:sp>
        <p:nvSpPr>
          <p:cNvPr name="TextBox 9" id="9"/>
          <p:cNvSpPr txBox="true"/>
          <p:nvPr/>
        </p:nvSpPr>
        <p:spPr>
          <a:xfrm rot="0">
            <a:off x="1046621" y="8743925"/>
            <a:ext cx="226715" cy="5143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Montserrat Bold"/>
                <a:ea typeface="Montserrat Bold"/>
                <a:cs typeface="Montserrat Bold"/>
                <a:sym typeface="Montserrat Bold"/>
              </a:rPr>
              <a:t>5</a:t>
            </a:r>
          </a:p>
        </p:txBody>
      </p:sp>
      <p:sp>
        <p:nvSpPr>
          <p:cNvPr name="Freeform 10" id="10"/>
          <p:cNvSpPr/>
          <p:nvPr/>
        </p:nvSpPr>
        <p:spPr>
          <a:xfrm flipH="false" flipV="false" rot="-10800000">
            <a:off x="15683403" y="3970760"/>
            <a:ext cx="1575897" cy="1963735"/>
          </a:xfrm>
          <a:custGeom>
            <a:avLst/>
            <a:gdLst/>
            <a:ahLst/>
            <a:cxnLst/>
            <a:rect r="r" b="b" t="t" l="l"/>
            <a:pathLst>
              <a:path h="1963735" w="1575897">
                <a:moveTo>
                  <a:pt x="0" y="0"/>
                </a:moveTo>
                <a:lnTo>
                  <a:pt x="1575897" y="0"/>
                </a:lnTo>
                <a:lnTo>
                  <a:pt x="1575897" y="1963735"/>
                </a:lnTo>
                <a:lnTo>
                  <a:pt x="0" y="19637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950120" y="-1713593"/>
            <a:ext cx="2750739" cy="3427712"/>
          </a:xfrm>
          <a:custGeom>
            <a:avLst/>
            <a:gdLst/>
            <a:ahLst/>
            <a:cxnLst/>
            <a:rect r="r" b="b" t="t" l="l"/>
            <a:pathLst>
              <a:path h="3427712" w="2750739">
                <a:moveTo>
                  <a:pt x="0" y="0"/>
                </a:moveTo>
                <a:lnTo>
                  <a:pt x="2750739" y="0"/>
                </a:lnTo>
                <a:lnTo>
                  <a:pt x="2750739" y="3427712"/>
                </a:lnTo>
                <a:lnTo>
                  <a:pt x="0" y="342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10800000">
            <a:off x="15516330" y="78682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35349" y="-1102757"/>
            <a:ext cx="7561961" cy="1777061"/>
          </a:xfrm>
          <a:custGeom>
            <a:avLst/>
            <a:gdLst/>
            <a:ahLst/>
            <a:cxnLst/>
            <a:rect r="r" b="b" t="t" l="l"/>
            <a:pathLst>
              <a:path h="1777061" w="7561961">
                <a:moveTo>
                  <a:pt x="0" y="0"/>
                </a:moveTo>
                <a:lnTo>
                  <a:pt x="7561962" y="0"/>
                </a:lnTo>
                <a:lnTo>
                  <a:pt x="7561962" y="1777061"/>
                </a:lnTo>
                <a:lnTo>
                  <a:pt x="0" y="17770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714349" y="4464434"/>
            <a:ext cx="1089902" cy="1358133"/>
          </a:xfrm>
          <a:custGeom>
            <a:avLst/>
            <a:gdLst/>
            <a:ahLst/>
            <a:cxnLst/>
            <a:rect r="r" b="b" t="t" l="l"/>
            <a:pathLst>
              <a:path h="1358133" w="1089902">
                <a:moveTo>
                  <a:pt x="0" y="0"/>
                </a:moveTo>
                <a:lnTo>
                  <a:pt x="1089902" y="0"/>
                </a:lnTo>
                <a:lnTo>
                  <a:pt x="1089902" y="1358132"/>
                </a:lnTo>
                <a:lnTo>
                  <a:pt x="0" y="13581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496289" y="236676"/>
            <a:ext cx="7239061" cy="2031402"/>
          </a:xfrm>
          <a:prstGeom prst="rect">
            <a:avLst/>
          </a:prstGeom>
        </p:spPr>
        <p:txBody>
          <a:bodyPr anchor="t" rtlCol="false" tIns="0" lIns="0" bIns="0" rIns="0">
            <a:spAutoFit/>
          </a:bodyPr>
          <a:lstStyle/>
          <a:p>
            <a:pPr algn="l">
              <a:lnSpc>
                <a:spcPts val="16660"/>
              </a:lnSpc>
              <a:spcBef>
                <a:spcPct val="0"/>
              </a:spcBef>
            </a:pPr>
            <a:r>
              <a:rPr lang="en-US" sz="11900" i="true">
                <a:solidFill>
                  <a:srgbClr val="5CE1E6"/>
                </a:solidFill>
                <a:latin typeface="Anton Italics"/>
                <a:ea typeface="Anton Italics"/>
                <a:cs typeface="Anton Italics"/>
                <a:sym typeface="Anton Italics"/>
              </a:rPr>
              <a:t>WORD CLOUD</a:t>
            </a:r>
          </a:p>
        </p:txBody>
      </p:sp>
      <p:sp>
        <p:nvSpPr>
          <p:cNvPr name="Freeform 8" id="8"/>
          <p:cNvSpPr/>
          <p:nvPr/>
        </p:nvSpPr>
        <p:spPr>
          <a:xfrm flipH="false" flipV="false" rot="0">
            <a:off x="1028700" y="2924789"/>
            <a:ext cx="9642862" cy="4943493"/>
          </a:xfrm>
          <a:custGeom>
            <a:avLst/>
            <a:gdLst/>
            <a:ahLst/>
            <a:cxnLst/>
            <a:rect r="r" b="b" t="t" l="l"/>
            <a:pathLst>
              <a:path h="4943493" w="9642862">
                <a:moveTo>
                  <a:pt x="0" y="0"/>
                </a:moveTo>
                <a:lnTo>
                  <a:pt x="9642862" y="0"/>
                </a:lnTo>
                <a:lnTo>
                  <a:pt x="9642862" y="4943493"/>
                </a:lnTo>
                <a:lnTo>
                  <a:pt x="0" y="4943493"/>
                </a:lnTo>
                <a:lnTo>
                  <a:pt x="0" y="0"/>
                </a:lnTo>
                <a:close/>
              </a:path>
            </a:pathLst>
          </a:custGeom>
          <a:blipFill>
            <a:blip r:embed="rId9"/>
            <a:stretch>
              <a:fillRect l="0" t="0" r="0" b="0"/>
            </a:stretch>
          </a:blipFill>
        </p:spPr>
      </p:sp>
      <p:sp>
        <p:nvSpPr>
          <p:cNvPr name="TextBox 9" id="9"/>
          <p:cNvSpPr txBox="true"/>
          <p:nvPr/>
        </p:nvSpPr>
        <p:spPr>
          <a:xfrm rot="0">
            <a:off x="338133" y="8315957"/>
            <a:ext cx="9380719" cy="1882757"/>
          </a:xfrm>
          <a:prstGeom prst="rect">
            <a:avLst/>
          </a:prstGeom>
        </p:spPr>
        <p:txBody>
          <a:bodyPr anchor="t" rtlCol="false" tIns="0" lIns="0" bIns="0" rIns="0">
            <a:spAutoFit/>
          </a:bodyPr>
          <a:lstStyle/>
          <a:p>
            <a:pPr algn="l">
              <a:lnSpc>
                <a:spcPts val="15400"/>
              </a:lnSpc>
              <a:spcBef>
                <a:spcPct val="0"/>
              </a:spcBef>
            </a:pPr>
            <a:r>
              <a:rPr lang="en-US" sz="11000" i="true">
                <a:solidFill>
                  <a:srgbClr val="5CE1E6"/>
                </a:solidFill>
                <a:latin typeface="Anton Italics"/>
                <a:ea typeface="Anton Italics"/>
                <a:cs typeface="Anton Italics"/>
                <a:sym typeface="Anton Italics"/>
              </a:rPr>
              <a:t>SENTIMEN POSITIF</a:t>
            </a:r>
          </a:p>
        </p:txBody>
      </p:sp>
      <p:sp>
        <p:nvSpPr>
          <p:cNvPr name="TextBox 10" id="10"/>
          <p:cNvSpPr txBox="true"/>
          <p:nvPr/>
        </p:nvSpPr>
        <p:spPr>
          <a:xfrm rot="0">
            <a:off x="11113358" y="4192575"/>
            <a:ext cx="4941721" cy="2360295"/>
          </a:xfrm>
          <a:prstGeom prst="rect">
            <a:avLst/>
          </a:prstGeom>
        </p:spPr>
        <p:txBody>
          <a:bodyPr anchor="t" rtlCol="false" tIns="0" lIns="0" bIns="0" rIns="0">
            <a:spAutoFit/>
          </a:bodyPr>
          <a:lstStyle/>
          <a:p>
            <a:pPr algn="just">
              <a:lnSpc>
                <a:spcPts val="3779"/>
              </a:lnSpc>
              <a:spcBef>
                <a:spcPct val="0"/>
              </a:spcBef>
            </a:pPr>
            <a:r>
              <a:rPr lang="en-US" sz="2700">
                <a:solidFill>
                  <a:srgbClr val="FFFFFF"/>
                </a:solidFill>
                <a:latin typeface="Montserrat"/>
                <a:ea typeface="Montserrat"/>
                <a:cs typeface="Montserrat"/>
                <a:sym typeface="Montserrat"/>
              </a:rPr>
              <a:t>Masyarakaat menengah merasa terbantu dengan program mobil LCGC karena murah, irit, dan pas untuk keluarga. </a:t>
            </a:r>
          </a:p>
        </p:txBody>
      </p:sp>
      <p:sp>
        <p:nvSpPr>
          <p:cNvPr name="TextBox 11" id="11"/>
          <p:cNvSpPr txBox="true"/>
          <p:nvPr/>
        </p:nvSpPr>
        <p:spPr>
          <a:xfrm rot="0">
            <a:off x="17561537" y="1199744"/>
            <a:ext cx="242714" cy="5143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Montserrat Bold"/>
                <a:ea typeface="Montserrat Bold"/>
                <a:cs typeface="Montserrat Bold"/>
                <a:sym typeface="Montserrat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950120" y="-1713593"/>
            <a:ext cx="2750739" cy="3427712"/>
          </a:xfrm>
          <a:custGeom>
            <a:avLst/>
            <a:gdLst/>
            <a:ahLst/>
            <a:cxnLst/>
            <a:rect r="r" b="b" t="t" l="l"/>
            <a:pathLst>
              <a:path h="3427712" w="2750739">
                <a:moveTo>
                  <a:pt x="0" y="0"/>
                </a:moveTo>
                <a:lnTo>
                  <a:pt x="2750739" y="0"/>
                </a:lnTo>
                <a:lnTo>
                  <a:pt x="2750739" y="3427712"/>
                </a:lnTo>
                <a:lnTo>
                  <a:pt x="0" y="342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10800000">
            <a:off x="15516330" y="78682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743049" y="4421794"/>
            <a:ext cx="1089902" cy="1358133"/>
          </a:xfrm>
          <a:custGeom>
            <a:avLst/>
            <a:gdLst/>
            <a:ahLst/>
            <a:cxnLst/>
            <a:rect r="r" b="b" t="t" l="l"/>
            <a:pathLst>
              <a:path h="1358133" w="1089902">
                <a:moveTo>
                  <a:pt x="0" y="0"/>
                </a:moveTo>
                <a:lnTo>
                  <a:pt x="1089902" y="0"/>
                </a:lnTo>
                <a:lnTo>
                  <a:pt x="1089902" y="1358133"/>
                </a:lnTo>
                <a:lnTo>
                  <a:pt x="0" y="13581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00824" y="2258780"/>
            <a:ext cx="10249535" cy="1552418"/>
          </a:xfrm>
          <a:custGeom>
            <a:avLst/>
            <a:gdLst/>
            <a:ahLst/>
            <a:cxnLst/>
            <a:rect r="r" b="b" t="t" l="l"/>
            <a:pathLst>
              <a:path h="1552418" w="10249535">
                <a:moveTo>
                  <a:pt x="0" y="0"/>
                </a:moveTo>
                <a:lnTo>
                  <a:pt x="10249535" y="0"/>
                </a:lnTo>
                <a:lnTo>
                  <a:pt x="10249535" y="1552419"/>
                </a:lnTo>
                <a:lnTo>
                  <a:pt x="0" y="1552419"/>
                </a:lnTo>
                <a:lnTo>
                  <a:pt x="0" y="0"/>
                </a:lnTo>
                <a:close/>
              </a:path>
            </a:pathLst>
          </a:custGeom>
          <a:blipFill>
            <a:blip r:embed="rId7"/>
            <a:stretch>
              <a:fillRect l="-11957" t="-268845" r="-87903" b="-373396"/>
            </a:stretch>
          </a:blipFill>
        </p:spPr>
      </p:sp>
      <p:sp>
        <p:nvSpPr>
          <p:cNvPr name="Freeform 7" id="7"/>
          <p:cNvSpPr/>
          <p:nvPr/>
        </p:nvSpPr>
        <p:spPr>
          <a:xfrm flipH="false" flipV="false" rot="0">
            <a:off x="7818348" y="3935024"/>
            <a:ext cx="9003667" cy="2066821"/>
          </a:xfrm>
          <a:custGeom>
            <a:avLst/>
            <a:gdLst/>
            <a:ahLst/>
            <a:cxnLst/>
            <a:rect r="r" b="b" t="t" l="l"/>
            <a:pathLst>
              <a:path h="2066821" w="9003667">
                <a:moveTo>
                  <a:pt x="0" y="0"/>
                </a:moveTo>
                <a:lnTo>
                  <a:pt x="9003667" y="0"/>
                </a:lnTo>
                <a:lnTo>
                  <a:pt x="9003667" y="2066821"/>
                </a:lnTo>
                <a:lnTo>
                  <a:pt x="0" y="2066821"/>
                </a:lnTo>
                <a:lnTo>
                  <a:pt x="0" y="0"/>
                </a:lnTo>
                <a:close/>
              </a:path>
            </a:pathLst>
          </a:custGeom>
          <a:blipFill>
            <a:blip r:embed="rId8"/>
            <a:stretch>
              <a:fillRect l="-11864" t="-196688" r="-91948" b="-202737"/>
            </a:stretch>
          </a:blipFill>
        </p:spPr>
      </p:sp>
      <p:sp>
        <p:nvSpPr>
          <p:cNvPr name="Freeform 8" id="8"/>
          <p:cNvSpPr/>
          <p:nvPr/>
        </p:nvSpPr>
        <p:spPr>
          <a:xfrm flipH="false" flipV="false" rot="0">
            <a:off x="1400824" y="6125670"/>
            <a:ext cx="11344635" cy="2002722"/>
          </a:xfrm>
          <a:custGeom>
            <a:avLst/>
            <a:gdLst/>
            <a:ahLst/>
            <a:cxnLst/>
            <a:rect r="r" b="b" t="t" l="l"/>
            <a:pathLst>
              <a:path h="2002722" w="11344635">
                <a:moveTo>
                  <a:pt x="0" y="0"/>
                </a:moveTo>
                <a:lnTo>
                  <a:pt x="11344635" y="0"/>
                </a:lnTo>
                <a:lnTo>
                  <a:pt x="11344635" y="2002722"/>
                </a:lnTo>
                <a:lnTo>
                  <a:pt x="0" y="2002722"/>
                </a:lnTo>
                <a:lnTo>
                  <a:pt x="0" y="0"/>
                </a:lnTo>
                <a:close/>
              </a:path>
            </a:pathLst>
          </a:custGeom>
          <a:blipFill>
            <a:blip r:embed="rId9"/>
            <a:stretch>
              <a:fillRect l="0" t="-14599" r="-4188" b="-7299"/>
            </a:stretch>
          </a:blipFill>
        </p:spPr>
      </p:sp>
      <p:sp>
        <p:nvSpPr>
          <p:cNvPr name="TextBox 9" id="9"/>
          <p:cNvSpPr txBox="true"/>
          <p:nvPr/>
        </p:nvSpPr>
        <p:spPr>
          <a:xfrm rot="0">
            <a:off x="6982921" y="-30024"/>
            <a:ext cx="11020042" cy="2031402"/>
          </a:xfrm>
          <a:prstGeom prst="rect">
            <a:avLst/>
          </a:prstGeom>
        </p:spPr>
        <p:txBody>
          <a:bodyPr anchor="t" rtlCol="false" tIns="0" lIns="0" bIns="0" rIns="0">
            <a:spAutoFit/>
          </a:bodyPr>
          <a:lstStyle/>
          <a:p>
            <a:pPr algn="l">
              <a:lnSpc>
                <a:spcPts val="16660"/>
              </a:lnSpc>
              <a:spcBef>
                <a:spcPct val="0"/>
              </a:spcBef>
            </a:pPr>
            <a:r>
              <a:rPr lang="en-US" sz="11900" i="true">
                <a:solidFill>
                  <a:srgbClr val="5CE1E6"/>
                </a:solidFill>
                <a:latin typeface="Anton Italics"/>
                <a:ea typeface="Anton Italics"/>
                <a:cs typeface="Anton Italics"/>
                <a:sym typeface="Anton Italics"/>
              </a:rPr>
              <a:t>KOMENTAR POSITIF</a:t>
            </a:r>
          </a:p>
        </p:txBody>
      </p:sp>
      <p:sp>
        <p:nvSpPr>
          <p:cNvPr name="TextBox 10" id="10"/>
          <p:cNvSpPr txBox="true"/>
          <p:nvPr/>
        </p:nvSpPr>
        <p:spPr>
          <a:xfrm rot="0">
            <a:off x="422027" y="8315957"/>
            <a:ext cx="10856208" cy="1899268"/>
          </a:xfrm>
          <a:prstGeom prst="rect">
            <a:avLst/>
          </a:prstGeom>
        </p:spPr>
        <p:txBody>
          <a:bodyPr anchor="t" rtlCol="false" tIns="0" lIns="0" bIns="0" rIns="0">
            <a:spAutoFit/>
          </a:bodyPr>
          <a:lstStyle/>
          <a:p>
            <a:pPr algn="l">
              <a:lnSpc>
                <a:spcPts val="15540"/>
              </a:lnSpc>
              <a:spcBef>
                <a:spcPct val="0"/>
              </a:spcBef>
            </a:pPr>
            <a:r>
              <a:rPr lang="en-US" sz="11100" i="true">
                <a:solidFill>
                  <a:srgbClr val="5CE1E6"/>
                </a:solidFill>
                <a:latin typeface="Anton Italics"/>
                <a:ea typeface="Anton Italics"/>
                <a:cs typeface="Anton Italics"/>
                <a:sym typeface="Anton Italics"/>
              </a:rPr>
              <a:t>SENTIMEN POSITIF</a:t>
            </a:r>
          </a:p>
        </p:txBody>
      </p:sp>
      <p:sp>
        <p:nvSpPr>
          <p:cNvPr name="TextBox 11" id="11"/>
          <p:cNvSpPr txBox="true"/>
          <p:nvPr/>
        </p:nvSpPr>
        <p:spPr>
          <a:xfrm rot="0">
            <a:off x="792435" y="742938"/>
            <a:ext cx="236265" cy="5143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Montserrat Bold"/>
                <a:ea typeface="Montserrat Bold"/>
                <a:cs typeface="Montserrat Bold"/>
                <a:sym typeface="Montserrat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950120" y="-1713593"/>
            <a:ext cx="2750739" cy="3427712"/>
          </a:xfrm>
          <a:custGeom>
            <a:avLst/>
            <a:gdLst/>
            <a:ahLst/>
            <a:cxnLst/>
            <a:rect r="r" b="b" t="t" l="l"/>
            <a:pathLst>
              <a:path h="3427712" w="2750739">
                <a:moveTo>
                  <a:pt x="0" y="0"/>
                </a:moveTo>
                <a:lnTo>
                  <a:pt x="2750739" y="0"/>
                </a:lnTo>
                <a:lnTo>
                  <a:pt x="2750739" y="3427712"/>
                </a:lnTo>
                <a:lnTo>
                  <a:pt x="0" y="342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10800000">
            <a:off x="15516330" y="78682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35349" y="-1102757"/>
            <a:ext cx="7561961" cy="1777061"/>
          </a:xfrm>
          <a:custGeom>
            <a:avLst/>
            <a:gdLst/>
            <a:ahLst/>
            <a:cxnLst/>
            <a:rect r="r" b="b" t="t" l="l"/>
            <a:pathLst>
              <a:path h="1777061" w="7561961">
                <a:moveTo>
                  <a:pt x="0" y="0"/>
                </a:moveTo>
                <a:lnTo>
                  <a:pt x="7561962" y="0"/>
                </a:lnTo>
                <a:lnTo>
                  <a:pt x="7561962" y="1777061"/>
                </a:lnTo>
                <a:lnTo>
                  <a:pt x="0" y="17770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714349" y="4464434"/>
            <a:ext cx="1089902" cy="1358133"/>
          </a:xfrm>
          <a:custGeom>
            <a:avLst/>
            <a:gdLst/>
            <a:ahLst/>
            <a:cxnLst/>
            <a:rect r="r" b="b" t="t" l="l"/>
            <a:pathLst>
              <a:path h="1358133" w="1089902">
                <a:moveTo>
                  <a:pt x="0" y="0"/>
                </a:moveTo>
                <a:lnTo>
                  <a:pt x="1089902" y="0"/>
                </a:lnTo>
                <a:lnTo>
                  <a:pt x="1089902" y="1358132"/>
                </a:lnTo>
                <a:lnTo>
                  <a:pt x="0" y="13581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2924789"/>
            <a:ext cx="9642862" cy="4943493"/>
          </a:xfrm>
          <a:custGeom>
            <a:avLst/>
            <a:gdLst/>
            <a:ahLst/>
            <a:cxnLst/>
            <a:rect r="r" b="b" t="t" l="l"/>
            <a:pathLst>
              <a:path h="4943493" w="9642862">
                <a:moveTo>
                  <a:pt x="0" y="0"/>
                </a:moveTo>
                <a:lnTo>
                  <a:pt x="9642862" y="0"/>
                </a:lnTo>
                <a:lnTo>
                  <a:pt x="9642862" y="4943493"/>
                </a:lnTo>
                <a:lnTo>
                  <a:pt x="0" y="4943493"/>
                </a:lnTo>
                <a:lnTo>
                  <a:pt x="0" y="0"/>
                </a:lnTo>
                <a:close/>
              </a:path>
            </a:pathLst>
          </a:custGeom>
          <a:blipFill>
            <a:blip r:embed="rId9"/>
            <a:stretch>
              <a:fillRect l="0" t="0" r="0" b="0"/>
            </a:stretch>
          </a:blipFill>
        </p:spPr>
      </p:sp>
      <p:sp>
        <p:nvSpPr>
          <p:cNvPr name="TextBox 8" id="8"/>
          <p:cNvSpPr txBox="true"/>
          <p:nvPr/>
        </p:nvSpPr>
        <p:spPr>
          <a:xfrm rot="0">
            <a:off x="4496289" y="236676"/>
            <a:ext cx="7239061" cy="2031402"/>
          </a:xfrm>
          <a:prstGeom prst="rect">
            <a:avLst/>
          </a:prstGeom>
        </p:spPr>
        <p:txBody>
          <a:bodyPr anchor="t" rtlCol="false" tIns="0" lIns="0" bIns="0" rIns="0">
            <a:spAutoFit/>
          </a:bodyPr>
          <a:lstStyle/>
          <a:p>
            <a:pPr algn="l">
              <a:lnSpc>
                <a:spcPts val="16660"/>
              </a:lnSpc>
              <a:spcBef>
                <a:spcPct val="0"/>
              </a:spcBef>
            </a:pPr>
            <a:r>
              <a:rPr lang="en-US" sz="11900" i="true">
                <a:solidFill>
                  <a:srgbClr val="5CE1E6"/>
                </a:solidFill>
                <a:latin typeface="Anton Italics"/>
                <a:ea typeface="Anton Italics"/>
                <a:cs typeface="Anton Italics"/>
                <a:sym typeface="Anton Italics"/>
              </a:rPr>
              <a:t>WORD CLOUD</a:t>
            </a:r>
          </a:p>
        </p:txBody>
      </p:sp>
      <p:sp>
        <p:nvSpPr>
          <p:cNvPr name="TextBox 9" id="9"/>
          <p:cNvSpPr txBox="true"/>
          <p:nvPr/>
        </p:nvSpPr>
        <p:spPr>
          <a:xfrm rot="0">
            <a:off x="11533559" y="3478200"/>
            <a:ext cx="4318793" cy="3789045"/>
          </a:xfrm>
          <a:prstGeom prst="rect">
            <a:avLst/>
          </a:prstGeom>
        </p:spPr>
        <p:txBody>
          <a:bodyPr anchor="t" rtlCol="false" tIns="0" lIns="0" bIns="0" rIns="0">
            <a:spAutoFit/>
          </a:bodyPr>
          <a:lstStyle/>
          <a:p>
            <a:pPr algn="just">
              <a:lnSpc>
                <a:spcPts val="3779"/>
              </a:lnSpc>
              <a:spcBef>
                <a:spcPct val="0"/>
              </a:spcBef>
            </a:pPr>
            <a:r>
              <a:rPr lang="en-US" sz="2700">
                <a:solidFill>
                  <a:srgbClr val="FFFFFF"/>
                </a:solidFill>
                <a:latin typeface="Montserrat"/>
                <a:ea typeface="Montserrat"/>
                <a:cs typeface="Montserrat"/>
                <a:sym typeface="Montserrat"/>
              </a:rPr>
              <a:t>Mobil LCGC dipandang sebagai mobil murahan, kurang keren, keras, rendah, mobil taksi online, mobil kaleng, dan driver yang terkenal tidak tertib dalam berkendara.</a:t>
            </a:r>
          </a:p>
        </p:txBody>
      </p:sp>
      <p:sp>
        <p:nvSpPr>
          <p:cNvPr name="TextBox 10" id="10"/>
          <p:cNvSpPr txBox="true"/>
          <p:nvPr/>
        </p:nvSpPr>
        <p:spPr>
          <a:xfrm rot="0">
            <a:off x="422027" y="8315957"/>
            <a:ext cx="10856208" cy="1899268"/>
          </a:xfrm>
          <a:prstGeom prst="rect">
            <a:avLst/>
          </a:prstGeom>
        </p:spPr>
        <p:txBody>
          <a:bodyPr anchor="t" rtlCol="false" tIns="0" lIns="0" bIns="0" rIns="0">
            <a:spAutoFit/>
          </a:bodyPr>
          <a:lstStyle/>
          <a:p>
            <a:pPr algn="l">
              <a:lnSpc>
                <a:spcPts val="15540"/>
              </a:lnSpc>
              <a:spcBef>
                <a:spcPct val="0"/>
              </a:spcBef>
            </a:pPr>
            <a:r>
              <a:rPr lang="en-US" sz="11100" i="true">
                <a:solidFill>
                  <a:srgbClr val="5CE1E6"/>
                </a:solidFill>
                <a:latin typeface="Anton Italics"/>
                <a:ea typeface="Anton Italics"/>
                <a:cs typeface="Anton Italics"/>
                <a:sym typeface="Anton Italics"/>
              </a:rPr>
              <a:t>SENTIMEN NEGATIF</a:t>
            </a:r>
          </a:p>
        </p:txBody>
      </p:sp>
      <p:sp>
        <p:nvSpPr>
          <p:cNvPr name="TextBox 11" id="11"/>
          <p:cNvSpPr txBox="true"/>
          <p:nvPr/>
        </p:nvSpPr>
        <p:spPr>
          <a:xfrm rot="0">
            <a:off x="937208" y="895338"/>
            <a:ext cx="251520" cy="5143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Montserrat Bold"/>
                <a:ea typeface="Montserrat Bold"/>
                <a:cs typeface="Montserrat Bold"/>
                <a:sym typeface="Montserrat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950120" y="-1713593"/>
            <a:ext cx="2750739" cy="3427712"/>
          </a:xfrm>
          <a:custGeom>
            <a:avLst/>
            <a:gdLst/>
            <a:ahLst/>
            <a:cxnLst/>
            <a:rect r="r" b="b" t="t" l="l"/>
            <a:pathLst>
              <a:path h="3427712" w="2750739">
                <a:moveTo>
                  <a:pt x="0" y="0"/>
                </a:moveTo>
                <a:lnTo>
                  <a:pt x="2750739" y="0"/>
                </a:lnTo>
                <a:lnTo>
                  <a:pt x="2750739" y="3427712"/>
                </a:lnTo>
                <a:lnTo>
                  <a:pt x="0" y="3427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10800000">
            <a:off x="15516330" y="7868282"/>
            <a:ext cx="3485940" cy="2780037"/>
          </a:xfrm>
          <a:custGeom>
            <a:avLst/>
            <a:gdLst/>
            <a:ahLst/>
            <a:cxnLst/>
            <a:rect r="r" b="b" t="t" l="l"/>
            <a:pathLst>
              <a:path h="2780037" w="3485940">
                <a:moveTo>
                  <a:pt x="3485940" y="2780036"/>
                </a:moveTo>
                <a:lnTo>
                  <a:pt x="0" y="2780036"/>
                </a:lnTo>
                <a:lnTo>
                  <a:pt x="0" y="0"/>
                </a:lnTo>
                <a:lnTo>
                  <a:pt x="3485940" y="0"/>
                </a:lnTo>
                <a:lnTo>
                  <a:pt x="3485940" y="2780036"/>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14349" y="4464434"/>
            <a:ext cx="1089902" cy="1358133"/>
          </a:xfrm>
          <a:custGeom>
            <a:avLst/>
            <a:gdLst/>
            <a:ahLst/>
            <a:cxnLst/>
            <a:rect r="r" b="b" t="t" l="l"/>
            <a:pathLst>
              <a:path h="1358133" w="1089902">
                <a:moveTo>
                  <a:pt x="0" y="0"/>
                </a:moveTo>
                <a:lnTo>
                  <a:pt x="1089902" y="0"/>
                </a:lnTo>
                <a:lnTo>
                  <a:pt x="1089902" y="1358132"/>
                </a:lnTo>
                <a:lnTo>
                  <a:pt x="0" y="13581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133704" y="2271438"/>
            <a:ext cx="11301259" cy="2472150"/>
          </a:xfrm>
          <a:custGeom>
            <a:avLst/>
            <a:gdLst/>
            <a:ahLst/>
            <a:cxnLst/>
            <a:rect r="r" b="b" t="t" l="l"/>
            <a:pathLst>
              <a:path h="2472150" w="11301259">
                <a:moveTo>
                  <a:pt x="0" y="0"/>
                </a:moveTo>
                <a:lnTo>
                  <a:pt x="11301259" y="0"/>
                </a:lnTo>
                <a:lnTo>
                  <a:pt x="11301259" y="2472150"/>
                </a:lnTo>
                <a:lnTo>
                  <a:pt x="0" y="2472150"/>
                </a:lnTo>
                <a:lnTo>
                  <a:pt x="0" y="0"/>
                </a:lnTo>
                <a:close/>
              </a:path>
            </a:pathLst>
          </a:custGeom>
          <a:blipFill>
            <a:blip r:embed="rId7"/>
            <a:stretch>
              <a:fillRect l="0" t="0" r="0" b="0"/>
            </a:stretch>
          </a:blipFill>
        </p:spPr>
      </p:sp>
      <p:sp>
        <p:nvSpPr>
          <p:cNvPr name="Freeform 7" id="7"/>
          <p:cNvSpPr/>
          <p:nvPr/>
        </p:nvSpPr>
        <p:spPr>
          <a:xfrm flipH="false" flipV="false" rot="0">
            <a:off x="3705343" y="6839442"/>
            <a:ext cx="12649562" cy="1185896"/>
          </a:xfrm>
          <a:custGeom>
            <a:avLst/>
            <a:gdLst/>
            <a:ahLst/>
            <a:cxnLst/>
            <a:rect r="r" b="b" t="t" l="l"/>
            <a:pathLst>
              <a:path h="1185896" w="12649562">
                <a:moveTo>
                  <a:pt x="0" y="0"/>
                </a:moveTo>
                <a:lnTo>
                  <a:pt x="12649562" y="0"/>
                </a:lnTo>
                <a:lnTo>
                  <a:pt x="12649562" y="1185896"/>
                </a:lnTo>
                <a:lnTo>
                  <a:pt x="0" y="1185896"/>
                </a:lnTo>
                <a:lnTo>
                  <a:pt x="0" y="0"/>
                </a:lnTo>
                <a:close/>
              </a:path>
            </a:pathLst>
          </a:custGeom>
          <a:blipFill>
            <a:blip r:embed="rId8"/>
            <a:stretch>
              <a:fillRect l="0" t="0" r="0" b="0"/>
            </a:stretch>
          </a:blipFill>
        </p:spPr>
      </p:sp>
      <p:sp>
        <p:nvSpPr>
          <p:cNvPr name="Freeform 8" id="8"/>
          <p:cNvSpPr/>
          <p:nvPr/>
        </p:nvSpPr>
        <p:spPr>
          <a:xfrm flipH="false" flipV="false" rot="0">
            <a:off x="618490" y="4889092"/>
            <a:ext cx="12144361" cy="1745752"/>
          </a:xfrm>
          <a:custGeom>
            <a:avLst/>
            <a:gdLst/>
            <a:ahLst/>
            <a:cxnLst/>
            <a:rect r="r" b="b" t="t" l="l"/>
            <a:pathLst>
              <a:path h="1745752" w="12144361">
                <a:moveTo>
                  <a:pt x="0" y="0"/>
                </a:moveTo>
                <a:lnTo>
                  <a:pt x="12144361" y="0"/>
                </a:lnTo>
                <a:lnTo>
                  <a:pt x="12144361" y="1745752"/>
                </a:lnTo>
                <a:lnTo>
                  <a:pt x="0" y="1745752"/>
                </a:lnTo>
                <a:lnTo>
                  <a:pt x="0" y="0"/>
                </a:lnTo>
                <a:close/>
              </a:path>
            </a:pathLst>
          </a:custGeom>
          <a:blipFill>
            <a:blip r:embed="rId9"/>
            <a:stretch>
              <a:fillRect l="0" t="0" r="0" b="0"/>
            </a:stretch>
          </a:blipFill>
        </p:spPr>
      </p:sp>
      <p:sp>
        <p:nvSpPr>
          <p:cNvPr name="TextBox 9" id="9"/>
          <p:cNvSpPr txBox="true"/>
          <p:nvPr/>
        </p:nvSpPr>
        <p:spPr>
          <a:xfrm rot="0">
            <a:off x="6982921" y="-30024"/>
            <a:ext cx="11020042" cy="2031402"/>
          </a:xfrm>
          <a:prstGeom prst="rect">
            <a:avLst/>
          </a:prstGeom>
        </p:spPr>
        <p:txBody>
          <a:bodyPr anchor="t" rtlCol="false" tIns="0" lIns="0" bIns="0" rIns="0">
            <a:spAutoFit/>
          </a:bodyPr>
          <a:lstStyle/>
          <a:p>
            <a:pPr algn="l">
              <a:lnSpc>
                <a:spcPts val="16660"/>
              </a:lnSpc>
              <a:spcBef>
                <a:spcPct val="0"/>
              </a:spcBef>
            </a:pPr>
            <a:r>
              <a:rPr lang="en-US" sz="11900" i="true">
                <a:solidFill>
                  <a:srgbClr val="5CE1E6"/>
                </a:solidFill>
                <a:latin typeface="Anton Italics"/>
                <a:ea typeface="Anton Italics"/>
                <a:cs typeface="Anton Italics"/>
                <a:sym typeface="Anton Italics"/>
              </a:rPr>
              <a:t>KOMENTAR NEGATIF</a:t>
            </a:r>
          </a:p>
        </p:txBody>
      </p:sp>
      <p:sp>
        <p:nvSpPr>
          <p:cNvPr name="TextBox 10" id="10"/>
          <p:cNvSpPr txBox="true"/>
          <p:nvPr/>
        </p:nvSpPr>
        <p:spPr>
          <a:xfrm rot="0">
            <a:off x="422027" y="8315957"/>
            <a:ext cx="10856208" cy="1899268"/>
          </a:xfrm>
          <a:prstGeom prst="rect">
            <a:avLst/>
          </a:prstGeom>
        </p:spPr>
        <p:txBody>
          <a:bodyPr anchor="t" rtlCol="false" tIns="0" lIns="0" bIns="0" rIns="0">
            <a:spAutoFit/>
          </a:bodyPr>
          <a:lstStyle/>
          <a:p>
            <a:pPr algn="l">
              <a:lnSpc>
                <a:spcPts val="15540"/>
              </a:lnSpc>
              <a:spcBef>
                <a:spcPct val="0"/>
              </a:spcBef>
            </a:pPr>
            <a:r>
              <a:rPr lang="en-US" sz="11100" i="true">
                <a:solidFill>
                  <a:srgbClr val="5CE1E6"/>
                </a:solidFill>
                <a:latin typeface="Anton Italics"/>
                <a:ea typeface="Anton Italics"/>
                <a:cs typeface="Anton Italics"/>
                <a:sym typeface="Anton Italics"/>
              </a:rPr>
              <a:t>SENTIMEN NEGATIF</a:t>
            </a:r>
          </a:p>
        </p:txBody>
      </p:sp>
      <p:sp>
        <p:nvSpPr>
          <p:cNvPr name="TextBox 11" id="11"/>
          <p:cNvSpPr txBox="true"/>
          <p:nvPr/>
        </p:nvSpPr>
        <p:spPr>
          <a:xfrm rot="0">
            <a:off x="1028700" y="809453"/>
            <a:ext cx="242714" cy="514375"/>
          </a:xfrm>
          <a:prstGeom prst="rect">
            <a:avLst/>
          </a:prstGeom>
        </p:spPr>
        <p:txBody>
          <a:bodyPr anchor="t" rtlCol="false" tIns="0" lIns="0" bIns="0" rIns="0">
            <a:spAutoFit/>
          </a:bodyPr>
          <a:lstStyle/>
          <a:p>
            <a:pPr algn="ctr">
              <a:lnSpc>
                <a:spcPts val="4200"/>
              </a:lnSpc>
              <a:spcBef>
                <a:spcPct val="0"/>
              </a:spcBef>
            </a:pPr>
            <a:r>
              <a:rPr lang="en-US" b="true" sz="3000" i="true">
                <a:solidFill>
                  <a:srgbClr val="FFFFFF"/>
                </a:solidFill>
                <a:latin typeface="Montserrat Bold Italics"/>
                <a:ea typeface="Montserrat Bold Italics"/>
                <a:cs typeface="Montserrat Bold Italics"/>
                <a:sym typeface="Montserrat Bold Italic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DAGtawcuuZQ</dc:identifier>
  <dcterms:modified xsi:type="dcterms:W3CDTF">2011-08-01T06:04:30Z</dcterms:modified>
  <cp:revision>1</cp:revision>
  <dc:title>MOBIL LCGC DI INDONESIA</dc:title>
</cp:coreProperties>
</file>